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B2BF8-40C2-447B-95ED-7C68060C709D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CF2A0-24D9-4C19-A698-9F4785A1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50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82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>
              <a:ea typeface="ＭＳ Ｐ明朝" charset="-128"/>
            </a:endParaRPr>
          </a:p>
        </p:txBody>
      </p:sp>
      <p:sp>
        <p:nvSpPr>
          <p:cNvPr id="138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688"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07663" indent="-271052" defTabSz="874688"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090064" indent="-216841" defTabSz="874688"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526675" indent="-216841" defTabSz="874688"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1963288" indent="-216841" defTabSz="874688"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385248" indent="-216841" algn="ctr" defTabSz="874688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807209" indent="-216841" algn="ctr" defTabSz="874688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229168" indent="-216841" algn="ctr" defTabSz="874688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651131" indent="-216841" algn="ctr" defTabSz="874688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r>
              <a:rPr lang="en-US" altLang="ja-JP" sz="1100" b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ja-JP" altLang="en-US" sz="1100" b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7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79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8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42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35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30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5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29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9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59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正方形/長方形 4"/>
          <p:cNvSpPr>
            <a:spLocks noChangeArrowheads="1"/>
          </p:cNvSpPr>
          <p:nvPr/>
        </p:nvSpPr>
        <p:spPr bwMode="auto">
          <a:xfrm>
            <a:off x="5618230" y="592187"/>
            <a:ext cx="33646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(Author &amp; date of description)</a:t>
            </a:r>
            <a:endParaRPr lang="ja-JP" altLang="en-US" sz="1200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129028" name="正方形/長方形 83"/>
          <p:cNvSpPr>
            <a:spLocks noChangeArrowheads="1"/>
          </p:cNvSpPr>
          <p:nvPr/>
        </p:nvSpPr>
        <p:spPr bwMode="auto">
          <a:xfrm>
            <a:off x="107950" y="115888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FFFFFF"/>
                </a:solidFill>
                <a:latin typeface="Arial" charset="0"/>
                <a:cs typeface="Arial" charset="0"/>
              </a:rPr>
              <a:t>USIT Case Study 3 [Toilet] </a:t>
            </a:r>
            <a:r>
              <a:rPr lang="en-US" altLang="ja-JP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(overview).  </a:t>
            </a:r>
            <a:r>
              <a:rPr lang="en-US" altLang="ja-JP" sz="2000" smtClean="0">
                <a:solidFill>
                  <a:srgbClr val="FFFFFF"/>
                </a:solidFill>
                <a:latin typeface="Arial" charset="0"/>
                <a:cs typeface="Arial" charset="0"/>
              </a:rPr>
              <a:t>Saving Water for a Toilet System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6436" y="508610"/>
            <a:ext cx="5162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0000CC"/>
                </a:solidFill>
              </a:rPr>
              <a:t>Represented </a:t>
            </a:r>
            <a:r>
              <a:rPr lang="en-US" altLang="ja-JP" sz="2000" b="1" dirty="0" smtClean="0">
                <a:solidFill>
                  <a:srgbClr val="0000CC"/>
                </a:solidFill>
              </a:rPr>
              <a:t>in </a:t>
            </a:r>
            <a:r>
              <a:rPr lang="en-US" altLang="ja-JP" sz="2000" b="1" dirty="0">
                <a:solidFill>
                  <a:srgbClr val="0000CC"/>
                </a:solidFill>
              </a:rPr>
              <a:t>the Six-Box Scheme (of CrePS)</a:t>
            </a:r>
            <a:endParaRPr lang="ja-JP" altLang="en-US" sz="2000" b="1" dirty="0">
              <a:solidFill>
                <a:srgbClr val="0000CC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2254" y="0"/>
            <a:ext cx="9433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(Template)  (Title of the paper/cases study)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29031" name="正方形/長方形 85"/>
          <p:cNvSpPr>
            <a:spLocks noChangeArrowheads="1"/>
          </p:cNvSpPr>
          <p:nvPr/>
        </p:nvSpPr>
        <p:spPr bwMode="auto">
          <a:xfrm>
            <a:off x="3036461" y="2835968"/>
            <a:ext cx="17572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smtClean="0">
                <a:solidFill>
                  <a:srgbClr val="FFFFFF"/>
                </a:solidFill>
                <a:latin typeface="Arial" charset="0"/>
                <a:cs typeface="Arial" charset="0"/>
              </a:rPr>
              <a:t>Problem of stapler</a:t>
            </a:r>
            <a:endParaRPr kumimoji="0" lang="ja-JP" altLang="en-US" sz="20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9032" name="正方形/長方形 86"/>
          <p:cNvSpPr>
            <a:spLocks noChangeArrowheads="1"/>
          </p:cNvSpPr>
          <p:nvPr/>
        </p:nvSpPr>
        <p:spPr bwMode="auto">
          <a:xfrm>
            <a:off x="4914008" y="3079626"/>
            <a:ext cx="21370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100" smtClean="0">
                <a:solidFill>
                  <a:srgbClr val="FFFFFF"/>
                </a:solidFill>
                <a:latin typeface="Arial" charset="0"/>
                <a:cs typeface="Arial" charset="0"/>
              </a:rPr>
              <a:t>Problem of stapler</a:t>
            </a:r>
            <a:endParaRPr kumimoji="0" lang="ja-JP" altLang="en-US" sz="16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9033" name="AutoShape 2"/>
          <p:cNvSpPr>
            <a:spLocks noChangeArrowheads="1"/>
          </p:cNvSpPr>
          <p:nvPr/>
        </p:nvSpPr>
        <p:spPr bwMode="auto">
          <a:xfrm>
            <a:off x="251521" y="1013743"/>
            <a:ext cx="8731354" cy="3381359"/>
          </a:xfrm>
          <a:prstGeom prst="roundRect">
            <a:avLst>
              <a:gd name="adj" fmla="val 16667"/>
            </a:avLst>
          </a:prstGeom>
          <a:solidFill>
            <a:srgbClr val="EDFFE1"/>
          </a:solidFill>
          <a:ln w="50800">
            <a:solidFill>
              <a:srgbClr val="339966"/>
            </a:solidFill>
            <a:prstDash val="lgDash"/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endParaRPr kumimoji="0"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4" name="AutoShape 3"/>
          <p:cNvSpPr>
            <a:spLocks noChangeArrowheads="1"/>
          </p:cNvSpPr>
          <p:nvPr/>
        </p:nvSpPr>
        <p:spPr bwMode="auto">
          <a:xfrm>
            <a:off x="251521" y="4544823"/>
            <a:ext cx="8731354" cy="2196559"/>
          </a:xfrm>
          <a:prstGeom prst="roundRect">
            <a:avLst>
              <a:gd name="adj" fmla="val 16667"/>
            </a:avLst>
          </a:prstGeom>
          <a:solidFill>
            <a:srgbClr val="E6EDFA"/>
          </a:solidFill>
          <a:ln w="50800">
            <a:solidFill>
              <a:srgbClr val="339966"/>
            </a:solidFill>
            <a:prstDash val="lgDash"/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5" name="Rectangle 5"/>
          <p:cNvSpPr>
            <a:spLocks noChangeArrowheads="1"/>
          </p:cNvSpPr>
          <p:nvPr/>
        </p:nvSpPr>
        <p:spPr bwMode="auto">
          <a:xfrm>
            <a:off x="5349877" y="5087401"/>
            <a:ext cx="3471022" cy="1514855"/>
          </a:xfrm>
          <a:prstGeom prst="rect">
            <a:avLst/>
          </a:prstGeom>
          <a:solidFill>
            <a:srgbClr val="FCB2B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6" name="Rectangle 15"/>
          <p:cNvSpPr>
            <a:spLocks noChangeArrowheads="1"/>
          </p:cNvSpPr>
          <p:nvPr/>
        </p:nvSpPr>
        <p:spPr bwMode="auto">
          <a:xfrm>
            <a:off x="5436096" y="1153221"/>
            <a:ext cx="3312372" cy="1574587"/>
          </a:xfrm>
          <a:prstGeom prst="rect">
            <a:avLst/>
          </a:prstGeom>
          <a:solidFill>
            <a:srgbClr val="F8F9B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7" name="AutoShape 16"/>
          <p:cNvSpPr>
            <a:spLocks noChangeArrowheads="1"/>
          </p:cNvSpPr>
          <p:nvPr/>
        </p:nvSpPr>
        <p:spPr bwMode="auto">
          <a:xfrm rot="16200000" flipV="1">
            <a:off x="4787450" y="1823275"/>
            <a:ext cx="439664" cy="685189"/>
          </a:xfrm>
          <a:prstGeom prst="upArrow">
            <a:avLst>
              <a:gd name="adj1" fmla="val 43222"/>
              <a:gd name="adj2" fmla="val 7308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8" name="Rectangle 18"/>
          <p:cNvSpPr>
            <a:spLocks noChangeArrowheads="1"/>
          </p:cNvSpPr>
          <p:nvPr/>
        </p:nvSpPr>
        <p:spPr bwMode="auto">
          <a:xfrm>
            <a:off x="5349875" y="3070575"/>
            <a:ext cx="3471023" cy="1742229"/>
          </a:xfrm>
          <a:prstGeom prst="rect">
            <a:avLst/>
          </a:prstGeom>
          <a:solidFill>
            <a:srgbClr val="FFDEB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</a:t>
            </a:r>
            <a:endParaRPr lang="ja-JP" altLang="en-US" sz="10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9" name="AutoShape 22"/>
          <p:cNvSpPr>
            <a:spLocks noChangeArrowheads="1"/>
          </p:cNvSpPr>
          <p:nvPr/>
        </p:nvSpPr>
        <p:spPr bwMode="auto">
          <a:xfrm flipV="1">
            <a:off x="6141968" y="4761148"/>
            <a:ext cx="440286" cy="402855"/>
          </a:xfrm>
          <a:prstGeom prst="upArrow">
            <a:avLst>
              <a:gd name="adj1" fmla="val 38463"/>
              <a:gd name="adj2" fmla="val 84148"/>
            </a:avLst>
          </a:prstGeom>
          <a:solidFill>
            <a:srgbClr val="FF75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40" name="AutoShape 23"/>
          <p:cNvSpPr>
            <a:spLocks noChangeArrowheads="1"/>
          </p:cNvSpPr>
          <p:nvPr/>
        </p:nvSpPr>
        <p:spPr bwMode="auto">
          <a:xfrm flipV="1">
            <a:off x="6215894" y="2708920"/>
            <a:ext cx="408753" cy="322248"/>
          </a:xfrm>
          <a:prstGeom prst="upArrow">
            <a:avLst>
              <a:gd name="adj1" fmla="val 38463"/>
              <a:gd name="adj2" fmla="val 75141"/>
            </a:avLst>
          </a:prstGeom>
          <a:solidFill>
            <a:srgbClr val="FF75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41" name="正方形/長方形 6"/>
          <p:cNvSpPr>
            <a:spLocks noChangeArrowheads="1"/>
          </p:cNvSpPr>
          <p:nvPr/>
        </p:nvSpPr>
        <p:spPr bwMode="auto">
          <a:xfrm>
            <a:off x="4572000" y="1485945"/>
            <a:ext cx="982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Generate </a:t>
            </a:r>
            <a:br>
              <a:rPr lang="en-US" altLang="ja-JP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Ideas </a:t>
            </a:r>
            <a:endParaRPr lang="ja-JP" altLang="en-US" sz="1100" b="0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129042" name="正方形/長方形 7"/>
          <p:cNvSpPr>
            <a:spLocks noChangeArrowheads="1"/>
          </p:cNvSpPr>
          <p:nvPr/>
        </p:nvSpPr>
        <p:spPr bwMode="auto">
          <a:xfrm>
            <a:off x="6688660" y="2736100"/>
            <a:ext cx="140775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Construct Solutions</a:t>
            </a:r>
            <a:endParaRPr lang="ja-JP" altLang="en-US" sz="1100" b="0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129043" name="正方形/長方形 8"/>
          <p:cNvSpPr>
            <a:spLocks noChangeArrowheads="1"/>
          </p:cNvSpPr>
          <p:nvPr/>
        </p:nvSpPr>
        <p:spPr bwMode="auto">
          <a:xfrm>
            <a:off x="6688660" y="4833896"/>
            <a:ext cx="17013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Implement  the solution</a:t>
            </a:r>
            <a:endParaRPr lang="ja-JP" altLang="en-US" sz="1100" b="0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129044" name="正方形/長方形 9"/>
          <p:cNvSpPr>
            <a:spLocks noChangeArrowheads="1"/>
          </p:cNvSpPr>
          <p:nvPr/>
        </p:nvSpPr>
        <p:spPr bwMode="auto">
          <a:xfrm>
            <a:off x="5323606" y="1179140"/>
            <a:ext cx="22727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Ideas for a new system </a:t>
            </a:r>
          </a:p>
        </p:txBody>
      </p:sp>
      <p:sp>
        <p:nvSpPr>
          <p:cNvPr id="129045" name="正方形/長方形 10"/>
          <p:cNvSpPr>
            <a:spLocks noChangeArrowheads="1"/>
          </p:cNvSpPr>
          <p:nvPr/>
        </p:nvSpPr>
        <p:spPr bwMode="auto">
          <a:xfrm>
            <a:off x="5355039" y="3068960"/>
            <a:ext cx="20612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Conceptual Solutions 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1" name="正方形/長方形 14"/>
          <p:cNvSpPr>
            <a:spLocks noChangeArrowheads="1"/>
          </p:cNvSpPr>
          <p:nvPr/>
        </p:nvSpPr>
        <p:spPr bwMode="auto">
          <a:xfrm>
            <a:off x="5322991" y="5135271"/>
            <a:ext cx="263338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  Solutions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ja-JP" sz="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47" name="正方形/長方形 86"/>
          <p:cNvSpPr>
            <a:spLocks noChangeArrowheads="1"/>
          </p:cNvSpPr>
          <p:nvPr/>
        </p:nvSpPr>
        <p:spPr bwMode="auto">
          <a:xfrm>
            <a:off x="5554001" y="1412776"/>
            <a:ext cx="3122463" cy="12599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(Ideas for a new system, </a:t>
            </a:r>
            <a:br>
              <a:rPr lang="en-US" altLang="ja-JP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basic new concept towards the solutions)</a:t>
            </a:r>
          </a:p>
        </p:txBody>
      </p:sp>
      <p:sp>
        <p:nvSpPr>
          <p:cNvPr id="129050" name="Rectangle 6"/>
          <p:cNvSpPr>
            <a:spLocks noChangeArrowheads="1"/>
          </p:cNvSpPr>
          <p:nvPr/>
        </p:nvSpPr>
        <p:spPr bwMode="auto">
          <a:xfrm>
            <a:off x="755577" y="5490611"/>
            <a:ext cx="3909118" cy="1111631"/>
          </a:xfrm>
          <a:prstGeom prst="rect">
            <a:avLst/>
          </a:prstGeom>
          <a:solidFill>
            <a:srgbClr val="A9CDF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1" name="Text Box 9"/>
          <p:cNvSpPr txBox="1">
            <a:spLocks noChangeArrowheads="1"/>
          </p:cNvSpPr>
          <p:nvPr/>
        </p:nvSpPr>
        <p:spPr bwMode="auto">
          <a:xfrm>
            <a:off x="899592" y="3356992"/>
            <a:ext cx="1558685" cy="344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Analyze the Problem . </a:t>
            </a:r>
            <a:endParaRPr lang="en-US" altLang="ja-JP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3" name="Rectangle 14"/>
          <p:cNvSpPr>
            <a:spLocks noChangeArrowheads="1"/>
          </p:cNvSpPr>
          <p:nvPr/>
        </p:nvSpPr>
        <p:spPr bwMode="auto">
          <a:xfrm>
            <a:off x="796909" y="1133073"/>
            <a:ext cx="3867778" cy="2208163"/>
          </a:xfrm>
          <a:prstGeom prst="rect">
            <a:avLst/>
          </a:prstGeom>
          <a:solidFill>
            <a:srgbClr val="E0FCE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ja-JP" altLang="en-US" sz="10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5" name="テキスト ボックス 30"/>
          <p:cNvSpPr txBox="1">
            <a:spLocks noChangeArrowheads="1"/>
          </p:cNvSpPr>
          <p:nvPr/>
        </p:nvSpPr>
        <p:spPr bwMode="auto">
          <a:xfrm flipH="1">
            <a:off x="179512" y="6086664"/>
            <a:ext cx="646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Box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1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6" name="正方形/長方形 1"/>
          <p:cNvSpPr>
            <a:spLocks noChangeArrowheads="1"/>
          </p:cNvSpPr>
          <p:nvPr/>
        </p:nvSpPr>
        <p:spPr bwMode="auto">
          <a:xfrm>
            <a:off x="683568" y="5445224"/>
            <a:ext cx="192657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Initial problem situations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8" name="正方形/長方形 3"/>
          <p:cNvSpPr>
            <a:spLocks noChangeArrowheads="1"/>
          </p:cNvSpPr>
          <p:nvPr/>
        </p:nvSpPr>
        <p:spPr bwMode="auto">
          <a:xfrm>
            <a:off x="754722" y="2330005"/>
            <a:ext cx="756938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Under-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standing 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of the 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present 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system 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9" name="正方形/長方形 4"/>
          <p:cNvSpPr>
            <a:spLocks noChangeArrowheads="1"/>
          </p:cNvSpPr>
          <p:nvPr/>
        </p:nvSpPr>
        <p:spPr bwMode="auto">
          <a:xfrm>
            <a:off x="719572" y="1268760"/>
            <a:ext cx="756938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Under-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standing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of the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ideal 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system 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60" name="正方形/長方形 5"/>
          <p:cNvSpPr>
            <a:spLocks noChangeArrowheads="1"/>
          </p:cNvSpPr>
          <p:nvPr/>
        </p:nvSpPr>
        <p:spPr bwMode="auto">
          <a:xfrm>
            <a:off x="1203772" y="5229001"/>
            <a:ext cx="13756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Define the problem</a:t>
            </a:r>
            <a:endParaRPr lang="ja-JP" altLang="en-US" sz="1100" b="0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155" name="正方形/長方形 56"/>
          <p:cNvSpPr>
            <a:spLocks noChangeArrowheads="1"/>
          </p:cNvSpPr>
          <p:nvPr/>
        </p:nvSpPr>
        <p:spPr bwMode="auto">
          <a:xfrm>
            <a:off x="1512514" y="2170632"/>
            <a:ext cx="3095490" cy="111435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(Understanding of the present system)</a:t>
            </a:r>
          </a:p>
        </p:txBody>
      </p:sp>
      <p:sp>
        <p:nvSpPr>
          <p:cNvPr id="156" name="正方形/長方形 84"/>
          <p:cNvSpPr>
            <a:spLocks noChangeArrowheads="1"/>
          </p:cNvSpPr>
          <p:nvPr/>
        </p:nvSpPr>
        <p:spPr bwMode="auto">
          <a:xfrm>
            <a:off x="1476510" y="1174410"/>
            <a:ext cx="3071149" cy="9579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(Understanding of the ideal system, directions towards the goal)</a:t>
            </a:r>
            <a:endParaRPr lang="ja-JP" altLang="en-US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正方形/長方形 90"/>
          <p:cNvSpPr>
            <a:spLocks noChangeArrowheads="1"/>
          </p:cNvSpPr>
          <p:nvPr/>
        </p:nvSpPr>
        <p:spPr bwMode="auto">
          <a:xfrm>
            <a:off x="899592" y="5643102"/>
            <a:ext cx="3672409" cy="9182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(Initial problem situations, intention of the work, etc.)</a:t>
            </a:r>
          </a:p>
        </p:txBody>
      </p:sp>
      <p:sp>
        <p:nvSpPr>
          <p:cNvPr id="129066" name="テキスト ボックス 17"/>
          <p:cNvSpPr txBox="1">
            <a:spLocks noChangeArrowheads="1"/>
          </p:cNvSpPr>
          <p:nvPr/>
        </p:nvSpPr>
        <p:spPr bwMode="auto">
          <a:xfrm>
            <a:off x="351749" y="1855978"/>
            <a:ext cx="400110" cy="139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Thinking World</a:t>
            </a:r>
            <a:endParaRPr lang="ja-JP" altLang="en-US" sz="14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67" name="テキスト ボックス 92"/>
          <p:cNvSpPr txBox="1">
            <a:spLocks noChangeArrowheads="1"/>
          </p:cNvSpPr>
          <p:nvPr/>
        </p:nvSpPr>
        <p:spPr bwMode="auto">
          <a:xfrm>
            <a:off x="351749" y="4885973"/>
            <a:ext cx="400110" cy="102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Real World</a:t>
            </a:r>
            <a:endParaRPr lang="ja-JP" altLang="en-US" sz="14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70" name="テキスト ボックス 30"/>
          <p:cNvSpPr txBox="1">
            <a:spLocks noChangeArrowheads="1"/>
          </p:cNvSpPr>
          <p:nvPr/>
        </p:nvSpPr>
        <p:spPr bwMode="auto">
          <a:xfrm flipH="1">
            <a:off x="251520" y="3774341"/>
            <a:ext cx="646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Box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2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71" name="テキスト ボックス 30"/>
          <p:cNvSpPr txBox="1">
            <a:spLocks noChangeArrowheads="1"/>
          </p:cNvSpPr>
          <p:nvPr/>
        </p:nvSpPr>
        <p:spPr bwMode="auto">
          <a:xfrm flipH="1">
            <a:off x="253391" y="1358517"/>
            <a:ext cx="646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Box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3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72" name="テキスト ボックス 30"/>
          <p:cNvSpPr txBox="1">
            <a:spLocks noChangeArrowheads="1"/>
          </p:cNvSpPr>
          <p:nvPr/>
        </p:nvSpPr>
        <p:spPr bwMode="auto">
          <a:xfrm flipH="1">
            <a:off x="4799256" y="2457296"/>
            <a:ext cx="646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Box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4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73" name="テキスト ボックス 30"/>
          <p:cNvSpPr txBox="1">
            <a:spLocks noChangeArrowheads="1"/>
          </p:cNvSpPr>
          <p:nvPr/>
        </p:nvSpPr>
        <p:spPr bwMode="auto">
          <a:xfrm flipH="1">
            <a:off x="4770234" y="5782959"/>
            <a:ext cx="64620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Box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0" name="テキスト ボックス 30"/>
          <p:cNvSpPr txBox="1">
            <a:spLocks noChangeArrowheads="1"/>
          </p:cNvSpPr>
          <p:nvPr/>
        </p:nvSpPr>
        <p:spPr bwMode="auto">
          <a:xfrm flipH="1">
            <a:off x="4746625" y="3897052"/>
            <a:ext cx="603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Box</a:t>
            </a:r>
            <a:b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5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正方形/長方形 4"/>
          <p:cNvSpPr>
            <a:spLocks noChangeArrowheads="1"/>
          </p:cNvSpPr>
          <p:nvPr/>
        </p:nvSpPr>
        <p:spPr bwMode="auto">
          <a:xfrm>
            <a:off x="4094202" y="317807"/>
            <a:ext cx="48886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(Reference of the paper)</a:t>
            </a:r>
            <a:endParaRPr lang="pl-PL" altLang="ja-JP" sz="14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96909" y="3609019"/>
            <a:ext cx="3867786" cy="1610798"/>
          </a:xfrm>
          <a:prstGeom prst="rect">
            <a:avLst/>
          </a:prstGeom>
          <a:solidFill>
            <a:srgbClr val="B9E5F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technologii</a:t>
            </a:r>
            <a:endParaRPr lang="ja-JP" alt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正方形/長方形 2"/>
          <p:cNvSpPr>
            <a:spLocks noChangeArrowheads="1"/>
          </p:cNvSpPr>
          <p:nvPr/>
        </p:nvSpPr>
        <p:spPr bwMode="auto">
          <a:xfrm>
            <a:off x="794639" y="3609019"/>
            <a:ext cx="167182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Well-defined Problem</a:t>
            </a:r>
            <a:endParaRPr lang="ja-JP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正方形/長方形 11"/>
          <p:cNvSpPr>
            <a:spLocks noChangeArrowheads="1"/>
          </p:cNvSpPr>
          <p:nvPr/>
        </p:nvSpPr>
        <p:spPr bwMode="auto">
          <a:xfrm>
            <a:off x="1079612" y="3825045"/>
            <a:ext cx="3430741" cy="131022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(Task statement)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ja-JP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altLang="ja-JP" sz="1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altLang="ja-JP" sz="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(Root cause</a:t>
            </a:r>
            <a:r>
              <a:rPr lang="en-US" altLang="ja-JP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1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4" name="AutoShape 24"/>
          <p:cNvSpPr>
            <a:spLocks noChangeArrowheads="1"/>
          </p:cNvSpPr>
          <p:nvPr/>
        </p:nvSpPr>
        <p:spPr bwMode="auto">
          <a:xfrm>
            <a:off x="3036461" y="3269218"/>
            <a:ext cx="493556" cy="339801"/>
          </a:xfrm>
          <a:prstGeom prst="upArrow">
            <a:avLst>
              <a:gd name="adj1" fmla="val 38463"/>
              <a:gd name="adj2" fmla="val 60981"/>
            </a:avLst>
          </a:prstGeom>
          <a:solidFill>
            <a:srgbClr val="9DD1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65" name="AutoShape 11"/>
          <p:cNvSpPr>
            <a:spLocks noChangeArrowheads="1"/>
          </p:cNvSpPr>
          <p:nvPr/>
        </p:nvSpPr>
        <p:spPr bwMode="auto">
          <a:xfrm>
            <a:off x="3070384" y="5085184"/>
            <a:ext cx="447762" cy="441431"/>
          </a:xfrm>
          <a:prstGeom prst="upArrow">
            <a:avLst>
              <a:gd name="adj1" fmla="val 38463"/>
              <a:gd name="adj2" fmla="val 84134"/>
            </a:avLst>
          </a:prstGeom>
          <a:solidFill>
            <a:srgbClr val="9DD1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3" name="正方形/長方形 88"/>
          <p:cNvSpPr>
            <a:spLocks noChangeArrowheads="1"/>
          </p:cNvSpPr>
          <p:nvPr/>
        </p:nvSpPr>
        <p:spPr bwMode="auto">
          <a:xfrm>
            <a:off x="5554001" y="3283823"/>
            <a:ext cx="3172031" cy="144016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(Conceptual solutions, proposal of solutions, etc.)</a:t>
            </a:r>
          </a:p>
        </p:txBody>
      </p:sp>
      <p:sp>
        <p:nvSpPr>
          <p:cNvPr id="59" name="正方形/長方形 90"/>
          <p:cNvSpPr>
            <a:spLocks noChangeArrowheads="1"/>
          </p:cNvSpPr>
          <p:nvPr/>
        </p:nvSpPr>
        <p:spPr bwMode="auto">
          <a:xfrm>
            <a:off x="5659068" y="5363634"/>
            <a:ext cx="3066964" cy="1127601"/>
          </a:xfrm>
          <a:prstGeom prst="rect">
            <a:avLst/>
          </a:prstGeom>
          <a:solidFill>
            <a:srgbClr val="FEECE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" name="正方形/長方形 90"/>
          <p:cNvSpPr>
            <a:spLocks noChangeArrowheads="1"/>
          </p:cNvSpPr>
          <p:nvPr/>
        </p:nvSpPr>
        <p:spPr bwMode="auto">
          <a:xfrm>
            <a:off x="5659068" y="5363634"/>
            <a:ext cx="3020816" cy="72303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(Implemented solutions, </a:t>
            </a:r>
            <a:b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for solution implementation, etc.)</a:t>
            </a:r>
          </a:p>
        </p:txBody>
      </p:sp>
      <p:sp>
        <p:nvSpPr>
          <p:cNvPr id="55" name="正方形/長方形 90"/>
          <p:cNvSpPr>
            <a:spLocks noChangeArrowheads="1"/>
          </p:cNvSpPr>
          <p:nvPr/>
        </p:nvSpPr>
        <p:spPr bwMode="auto">
          <a:xfrm>
            <a:off x="5760133" y="6097973"/>
            <a:ext cx="2916332" cy="34759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(More activities to be done). </a:t>
            </a:r>
          </a:p>
        </p:txBody>
      </p:sp>
    </p:spTree>
    <p:extLst>
      <p:ext uri="{BB962C8B-B14F-4D97-AF65-F5344CB8AC3E}">
        <p14:creationId xmlns:p14="http://schemas.microsoft.com/office/powerpoint/2010/main" val="18276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168</Words>
  <Application>Microsoft Office PowerPoint</Application>
  <PresentationFormat>画面に合わせる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Toru Nakagawa</dc:creator>
  <cp:lastModifiedBy>Toru Nakagawa</cp:lastModifiedBy>
  <cp:revision>5</cp:revision>
  <dcterms:created xsi:type="dcterms:W3CDTF">2016-12-17T08:13:23Z</dcterms:created>
  <dcterms:modified xsi:type="dcterms:W3CDTF">2016-12-24T16:15:47Z</dcterms:modified>
</cp:coreProperties>
</file>