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319" r:id="rId2"/>
    <p:sldId id="295" r:id="rId3"/>
    <p:sldId id="297" r:id="rId4"/>
    <p:sldId id="338" r:id="rId5"/>
    <p:sldId id="298" r:id="rId6"/>
    <p:sldId id="318" r:id="rId7"/>
    <p:sldId id="330" r:id="rId8"/>
  </p:sldIdLst>
  <p:sldSz cx="9144000" cy="6858000" type="screen4x3"/>
  <p:notesSz cx="6858000" cy="99456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FFE593"/>
    <a:srgbClr val="CCFFFF"/>
    <a:srgbClr val="FEB67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882" autoAdjust="0"/>
    <p:restoredTop sz="93586" autoAdjust="0"/>
  </p:normalViewPr>
  <p:slideViewPr>
    <p:cSldViewPr snapToGrid="0">
      <p:cViewPr varScale="1">
        <p:scale>
          <a:sx n="76" d="100"/>
          <a:sy n="76" d="100"/>
        </p:scale>
        <p:origin x="1212" y="4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99012"/>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99012"/>
          </a:xfrm>
          <a:prstGeom prst="rect">
            <a:avLst/>
          </a:prstGeom>
        </p:spPr>
        <p:txBody>
          <a:bodyPr vert="horz" lIns="91434" tIns="45717" rIns="91434" bIns="45717" rtlCol="0"/>
          <a:lstStyle>
            <a:lvl1pPr algn="r">
              <a:defRPr sz="1200"/>
            </a:lvl1pPr>
          </a:lstStyle>
          <a:p>
            <a:fld id="{9913DCE0-B384-4EE2-ABAE-AF2AEB608569}" type="datetimeFigureOut">
              <a:rPr kumimoji="1" lang="ja-JP" altLang="en-US" smtClean="0"/>
              <a:t>2026/8/18</a:t>
            </a:fld>
            <a:endParaRPr kumimoji="1" lang="ja-JP" altLang="en-US"/>
          </a:p>
        </p:txBody>
      </p:sp>
      <p:sp>
        <p:nvSpPr>
          <p:cNvPr id="4" name="スライド イメージ プレースホルダー 3"/>
          <p:cNvSpPr>
            <a:spLocks noGrp="1" noRot="1" noChangeAspect="1"/>
          </p:cNvSpPr>
          <p:nvPr>
            <p:ph type="sldImg" idx="2"/>
          </p:nvPr>
        </p:nvSpPr>
        <p:spPr>
          <a:xfrm>
            <a:off x="1190625" y="1243013"/>
            <a:ext cx="4476750" cy="3357562"/>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685800" y="4786363"/>
            <a:ext cx="5486400" cy="3916115"/>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6679"/>
            <a:ext cx="2971800" cy="499011"/>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9446679"/>
            <a:ext cx="2971800" cy="499011"/>
          </a:xfrm>
          <a:prstGeom prst="rect">
            <a:avLst/>
          </a:prstGeom>
        </p:spPr>
        <p:txBody>
          <a:bodyPr vert="horz" lIns="91434" tIns="45717" rIns="91434" bIns="45717" rtlCol="0" anchor="b"/>
          <a:lstStyle>
            <a:lvl1pPr algn="r">
              <a:defRPr sz="1200"/>
            </a:lvl1pPr>
          </a:lstStyle>
          <a:p>
            <a:fld id="{5D88AA83-AC2C-4201-A29B-2A8E657D2153}" type="slidenum">
              <a:rPr kumimoji="1" lang="ja-JP" altLang="en-US" smtClean="0"/>
              <a:t>‹#›</a:t>
            </a:fld>
            <a:endParaRPr kumimoji="1" lang="ja-JP" altLang="en-US"/>
          </a:p>
        </p:txBody>
      </p:sp>
    </p:spTree>
    <p:extLst>
      <p:ext uri="{BB962C8B-B14F-4D97-AF65-F5344CB8AC3E}">
        <p14:creationId xmlns:p14="http://schemas.microsoft.com/office/powerpoint/2010/main" val="334542586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7968C047-EDBD-428E-B363-FF09346BC9A7}" type="slidenum">
              <a:rPr kumimoji="1" lang="ja-JP" altLang="en-US" smtClean="0"/>
              <a:t>2</a:t>
            </a:fld>
            <a:endParaRPr kumimoji="1" lang="ja-JP" altLang="en-US"/>
          </a:p>
        </p:txBody>
      </p:sp>
    </p:spTree>
    <p:extLst>
      <p:ext uri="{BB962C8B-B14F-4D97-AF65-F5344CB8AC3E}">
        <p14:creationId xmlns:p14="http://schemas.microsoft.com/office/powerpoint/2010/main" val="2566167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4A5A6A3-0B06-40A8-887F-7085D1C55869}" type="datetimeFigureOut">
              <a:rPr kumimoji="1" lang="ja-JP" altLang="en-US" smtClean="0"/>
              <a:t>2026/8/18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3936D72-1533-4B79-A4D2-DBD420A610C7}" type="slidenum">
              <a:rPr kumimoji="1" lang="ja-JP" altLang="en-US" smtClean="0"/>
              <a:t>‹#›</a:t>
            </a:fld>
            <a:endParaRPr kumimoji="1" lang="ja-JP" altLang="en-US"/>
          </a:p>
        </p:txBody>
      </p:sp>
    </p:spTree>
    <p:extLst>
      <p:ext uri="{BB962C8B-B14F-4D97-AF65-F5344CB8AC3E}">
        <p14:creationId xmlns:p14="http://schemas.microsoft.com/office/powerpoint/2010/main" val="3126692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4A5A6A3-0B06-40A8-887F-7085D1C55869}" type="datetimeFigureOut">
              <a:rPr kumimoji="1" lang="ja-JP" altLang="en-US" smtClean="0"/>
              <a:t>2026/8/18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3936D72-1533-4B79-A4D2-DBD420A610C7}" type="slidenum">
              <a:rPr kumimoji="1" lang="ja-JP" altLang="en-US" smtClean="0"/>
              <a:t>‹#›</a:t>
            </a:fld>
            <a:endParaRPr kumimoji="1" lang="ja-JP" altLang="en-US"/>
          </a:p>
        </p:txBody>
      </p:sp>
    </p:spTree>
    <p:extLst>
      <p:ext uri="{BB962C8B-B14F-4D97-AF65-F5344CB8AC3E}">
        <p14:creationId xmlns:p14="http://schemas.microsoft.com/office/powerpoint/2010/main" val="2721630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4A5A6A3-0B06-40A8-887F-7085D1C55869}" type="datetimeFigureOut">
              <a:rPr kumimoji="1" lang="ja-JP" altLang="en-US" smtClean="0"/>
              <a:t>2026/8/18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3936D72-1533-4B79-A4D2-DBD420A610C7}" type="slidenum">
              <a:rPr kumimoji="1" lang="ja-JP" altLang="en-US" smtClean="0"/>
              <a:t>‹#›</a:t>
            </a:fld>
            <a:endParaRPr kumimoji="1" lang="ja-JP" altLang="en-US"/>
          </a:p>
        </p:txBody>
      </p:sp>
    </p:spTree>
    <p:extLst>
      <p:ext uri="{BB962C8B-B14F-4D97-AF65-F5344CB8AC3E}">
        <p14:creationId xmlns:p14="http://schemas.microsoft.com/office/powerpoint/2010/main" val="3859021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4A5A6A3-0B06-40A8-887F-7085D1C55869}" type="datetimeFigureOut">
              <a:rPr kumimoji="1" lang="ja-JP" altLang="en-US" smtClean="0"/>
              <a:t>2026/8/18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3936D72-1533-4B79-A4D2-DBD420A610C7}" type="slidenum">
              <a:rPr kumimoji="1" lang="ja-JP" altLang="en-US" smtClean="0"/>
              <a:t>‹#›</a:t>
            </a:fld>
            <a:endParaRPr kumimoji="1" lang="ja-JP" altLang="en-US"/>
          </a:p>
        </p:txBody>
      </p:sp>
    </p:spTree>
    <p:extLst>
      <p:ext uri="{BB962C8B-B14F-4D97-AF65-F5344CB8AC3E}">
        <p14:creationId xmlns:p14="http://schemas.microsoft.com/office/powerpoint/2010/main" val="1394914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4A5A6A3-0B06-40A8-887F-7085D1C55869}" type="datetimeFigureOut">
              <a:rPr kumimoji="1" lang="ja-JP" altLang="en-US" smtClean="0"/>
              <a:t>2026/8/18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3936D72-1533-4B79-A4D2-DBD420A610C7}" type="slidenum">
              <a:rPr kumimoji="1" lang="ja-JP" altLang="en-US" smtClean="0"/>
              <a:t>‹#›</a:t>
            </a:fld>
            <a:endParaRPr kumimoji="1" lang="ja-JP" altLang="en-US"/>
          </a:p>
        </p:txBody>
      </p:sp>
    </p:spTree>
    <p:extLst>
      <p:ext uri="{BB962C8B-B14F-4D97-AF65-F5344CB8AC3E}">
        <p14:creationId xmlns:p14="http://schemas.microsoft.com/office/powerpoint/2010/main" val="1714267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4A5A6A3-0B06-40A8-887F-7085D1C55869}" type="datetimeFigureOut">
              <a:rPr kumimoji="1" lang="ja-JP" altLang="en-US" smtClean="0"/>
              <a:t>2026/8/18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3936D72-1533-4B79-A4D2-DBD420A610C7}" type="slidenum">
              <a:rPr kumimoji="1" lang="ja-JP" altLang="en-US" smtClean="0"/>
              <a:t>‹#›</a:t>
            </a:fld>
            <a:endParaRPr kumimoji="1" lang="ja-JP" altLang="en-US"/>
          </a:p>
        </p:txBody>
      </p:sp>
    </p:spTree>
    <p:extLst>
      <p:ext uri="{BB962C8B-B14F-4D97-AF65-F5344CB8AC3E}">
        <p14:creationId xmlns:p14="http://schemas.microsoft.com/office/powerpoint/2010/main" val="2511958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A5A6A3-0B06-40A8-887F-7085D1C55869}" type="datetimeFigureOut">
              <a:rPr kumimoji="1" lang="ja-JP" altLang="en-US" smtClean="0"/>
              <a:t>2026/8/18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3936D72-1533-4B79-A4D2-DBD420A610C7}" type="slidenum">
              <a:rPr kumimoji="1" lang="ja-JP" altLang="en-US" smtClean="0"/>
              <a:t>‹#›</a:t>
            </a:fld>
            <a:endParaRPr kumimoji="1" lang="ja-JP" altLang="en-US"/>
          </a:p>
        </p:txBody>
      </p:sp>
    </p:spTree>
    <p:extLst>
      <p:ext uri="{BB962C8B-B14F-4D97-AF65-F5344CB8AC3E}">
        <p14:creationId xmlns:p14="http://schemas.microsoft.com/office/powerpoint/2010/main" val="969901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4A5A6A3-0B06-40A8-887F-7085D1C55869}" type="datetimeFigureOut">
              <a:rPr kumimoji="1" lang="ja-JP" altLang="en-US" smtClean="0"/>
              <a:t>2026/8/18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3936D72-1533-4B79-A4D2-DBD420A610C7}" type="slidenum">
              <a:rPr kumimoji="1" lang="ja-JP" altLang="en-US" smtClean="0"/>
              <a:t>‹#›</a:t>
            </a:fld>
            <a:endParaRPr kumimoji="1" lang="ja-JP" altLang="en-US"/>
          </a:p>
        </p:txBody>
      </p:sp>
    </p:spTree>
    <p:extLst>
      <p:ext uri="{BB962C8B-B14F-4D97-AF65-F5344CB8AC3E}">
        <p14:creationId xmlns:p14="http://schemas.microsoft.com/office/powerpoint/2010/main" val="166522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4A5A6A3-0B06-40A8-887F-7085D1C55869}" type="datetimeFigureOut">
              <a:rPr kumimoji="1" lang="ja-JP" altLang="en-US" smtClean="0"/>
              <a:t>2026/8/18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3936D72-1533-4B79-A4D2-DBD420A610C7}" type="slidenum">
              <a:rPr kumimoji="1" lang="ja-JP" altLang="en-US" smtClean="0"/>
              <a:t>‹#›</a:t>
            </a:fld>
            <a:endParaRPr kumimoji="1" lang="ja-JP" altLang="en-US"/>
          </a:p>
        </p:txBody>
      </p:sp>
    </p:spTree>
    <p:extLst>
      <p:ext uri="{BB962C8B-B14F-4D97-AF65-F5344CB8AC3E}">
        <p14:creationId xmlns:p14="http://schemas.microsoft.com/office/powerpoint/2010/main" val="35317818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4A5A6A3-0B06-40A8-887F-7085D1C55869}" type="datetimeFigureOut">
              <a:rPr kumimoji="1" lang="ja-JP" altLang="en-US" smtClean="0"/>
              <a:t>2026/8/18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3936D72-1533-4B79-A4D2-DBD420A610C7}" type="slidenum">
              <a:rPr kumimoji="1" lang="ja-JP" altLang="en-US" smtClean="0"/>
              <a:t>‹#›</a:t>
            </a:fld>
            <a:endParaRPr kumimoji="1" lang="ja-JP" altLang="en-US"/>
          </a:p>
        </p:txBody>
      </p:sp>
    </p:spTree>
    <p:extLst>
      <p:ext uri="{BB962C8B-B14F-4D97-AF65-F5344CB8AC3E}">
        <p14:creationId xmlns:p14="http://schemas.microsoft.com/office/powerpoint/2010/main" val="1329326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4A5A6A3-0B06-40A8-887F-7085D1C55869}" type="datetimeFigureOut">
              <a:rPr kumimoji="1" lang="ja-JP" altLang="en-US" smtClean="0"/>
              <a:t>2026/8/18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3936D72-1533-4B79-A4D2-DBD420A610C7}" type="slidenum">
              <a:rPr kumimoji="1" lang="ja-JP" altLang="en-US" smtClean="0"/>
              <a:t>‹#›</a:t>
            </a:fld>
            <a:endParaRPr kumimoji="1" lang="ja-JP" altLang="en-US"/>
          </a:p>
        </p:txBody>
      </p:sp>
    </p:spTree>
    <p:extLst>
      <p:ext uri="{BB962C8B-B14F-4D97-AF65-F5344CB8AC3E}">
        <p14:creationId xmlns:p14="http://schemas.microsoft.com/office/powerpoint/2010/main" val="2752408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4A5A6A3-0B06-40A8-887F-7085D1C55869}" type="datetimeFigureOut">
              <a:rPr kumimoji="1" lang="ja-JP" altLang="en-US" smtClean="0"/>
              <a:t>2026/8/18</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3936D72-1533-4B79-A4D2-DBD420A610C7}" type="slidenum">
              <a:rPr kumimoji="1" lang="ja-JP" altLang="en-US" smtClean="0"/>
              <a:t>‹#›</a:t>
            </a:fld>
            <a:endParaRPr kumimoji="1" lang="ja-JP" altLang="en-US"/>
          </a:p>
        </p:txBody>
      </p:sp>
    </p:spTree>
    <p:extLst>
      <p:ext uri="{BB962C8B-B14F-4D97-AF65-F5344CB8AC3E}">
        <p14:creationId xmlns:p14="http://schemas.microsoft.com/office/powerpoint/2010/main" val="29750955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7.xml"/><Relationship Id="rId5" Type="http://schemas.openxmlformats.org/officeDocument/2006/relationships/image" Target="../media/image4.gif"/><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8" Type="http://schemas.openxmlformats.org/officeDocument/2006/relationships/hyperlink" Target="http://www.jma.go.jp/jp/quake/20200906213903393-07063328.html" TargetMode="External"/><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2.png"/><Relationship Id="rId4" Type="http://schemas.openxmlformats.org/officeDocument/2006/relationships/image" Target="../media/image7.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osaka-gu.ac.jp/php/nakagawa/TRIZ/" TargetMode="External"/><Relationship Id="rId2" Type="http://schemas.openxmlformats.org/officeDocument/2006/relationships/hyperlink" Target="mailto:Nakagawa@ogu.ac.jp" TargetMode="External"/><Relationship Id="rId1" Type="http://schemas.openxmlformats.org/officeDocument/2006/relationships/slideLayout" Target="../slideLayouts/slideLayout7.xml"/><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7E4FC-8620-1C1B-80C0-92E65DE237F9}"/>
            </a:ext>
          </a:extLst>
        </p:cNvPr>
        <p:cNvGrpSpPr/>
        <p:nvPr/>
      </p:nvGrpSpPr>
      <p:grpSpPr>
        <a:xfrm>
          <a:off x="0" y="0"/>
          <a:ext cx="0" cy="0"/>
          <a:chOff x="0" y="0"/>
          <a:chExt cx="0" cy="0"/>
        </a:xfrm>
      </p:grpSpPr>
      <p:graphicFrame>
        <p:nvGraphicFramePr>
          <p:cNvPr id="6" name="表 5">
            <a:extLst>
              <a:ext uri="{FF2B5EF4-FFF2-40B4-BE49-F238E27FC236}">
                <a16:creationId xmlns:a16="http://schemas.microsoft.com/office/drawing/2014/main" id="{43525BDE-709E-0516-818B-9CDA1E92E75E}"/>
              </a:ext>
            </a:extLst>
          </p:cNvPr>
          <p:cNvGraphicFramePr>
            <a:graphicFrameLocks noGrp="1"/>
          </p:cNvGraphicFramePr>
          <p:nvPr>
            <p:extLst>
              <p:ext uri="{D42A27DB-BD31-4B8C-83A1-F6EECF244321}">
                <p14:modId xmlns:p14="http://schemas.microsoft.com/office/powerpoint/2010/main" val="616522556"/>
              </p:ext>
            </p:extLst>
          </p:nvPr>
        </p:nvGraphicFramePr>
        <p:xfrm>
          <a:off x="349266" y="1599790"/>
          <a:ext cx="8469277" cy="3327452"/>
        </p:xfrm>
        <a:graphic>
          <a:graphicData uri="http://schemas.openxmlformats.org/drawingml/2006/table">
            <a:tbl>
              <a:tblPr firstRow="1" bandRow="1">
                <a:tableStyleId>{5940675A-B579-460E-94D1-54222C63F5DA}</a:tableStyleId>
              </a:tblPr>
              <a:tblGrid>
                <a:gridCol w="1349661">
                  <a:extLst>
                    <a:ext uri="{9D8B030D-6E8A-4147-A177-3AD203B41FA5}">
                      <a16:colId xmlns:a16="http://schemas.microsoft.com/office/drawing/2014/main" val="1775486797"/>
                    </a:ext>
                  </a:extLst>
                </a:gridCol>
                <a:gridCol w="2135476">
                  <a:extLst>
                    <a:ext uri="{9D8B030D-6E8A-4147-A177-3AD203B41FA5}">
                      <a16:colId xmlns:a16="http://schemas.microsoft.com/office/drawing/2014/main" val="1895887829"/>
                    </a:ext>
                  </a:extLst>
                </a:gridCol>
                <a:gridCol w="2315078">
                  <a:extLst>
                    <a:ext uri="{9D8B030D-6E8A-4147-A177-3AD203B41FA5}">
                      <a16:colId xmlns:a16="http://schemas.microsoft.com/office/drawing/2014/main" val="457625922"/>
                    </a:ext>
                  </a:extLst>
                </a:gridCol>
                <a:gridCol w="2669062">
                  <a:extLst>
                    <a:ext uri="{9D8B030D-6E8A-4147-A177-3AD203B41FA5}">
                      <a16:colId xmlns:a16="http://schemas.microsoft.com/office/drawing/2014/main" val="135399821"/>
                    </a:ext>
                  </a:extLst>
                </a:gridCol>
              </a:tblGrid>
              <a:tr h="337625">
                <a:tc>
                  <a:txBody>
                    <a:bodyPr/>
                    <a:lstStyle/>
                    <a:p>
                      <a:endParaRPr kumimoji="1" lang="ja-JP" altLang="en-US" sz="1700" b="1" dirty="0">
                        <a:latin typeface="+mn-ea"/>
                        <a:ea typeface="+mn-ea"/>
                      </a:endParaRPr>
                    </a:p>
                  </a:txBody>
                  <a:tcPr marL="84406" marR="84406" marT="42203" marB="42203"/>
                </a:tc>
                <a:tc>
                  <a:txBody>
                    <a:bodyPr/>
                    <a:lstStyle/>
                    <a:p>
                      <a:r>
                        <a:rPr kumimoji="1" lang="en-US" altLang="ja-JP" sz="1700" b="1" dirty="0">
                          <a:latin typeface="ＭＳ Ｐゴシック" panose="020B0600070205080204" pitchFamily="50" charset="-128"/>
                          <a:ea typeface="ＭＳ Ｐゴシック" panose="020B0600070205080204" pitchFamily="50" charset="-128"/>
                        </a:rPr>
                        <a:t>A. </a:t>
                      </a:r>
                      <a:r>
                        <a:rPr kumimoji="1" lang="ja-JP" altLang="en-US" sz="1700" b="1" dirty="0">
                          <a:latin typeface="ＭＳ Ｐゴシック" panose="020B0600070205080204" pitchFamily="50" charset="-128"/>
                          <a:ea typeface="ＭＳ Ｐゴシック" panose="020B0600070205080204" pitchFamily="50" charset="-128"/>
                        </a:rPr>
                        <a:t>地震予知 注意報</a:t>
                      </a:r>
                    </a:p>
                  </a:txBody>
                  <a:tcPr marL="84406" marR="84406" marT="42203" marB="42203">
                    <a:solidFill>
                      <a:srgbClr val="FFFFCC"/>
                    </a:solidFill>
                  </a:tcPr>
                </a:tc>
                <a:tc>
                  <a:txBody>
                    <a:bodyPr/>
                    <a:lstStyle/>
                    <a:p>
                      <a:r>
                        <a:rPr kumimoji="1" lang="en-US" altLang="ja-JP" sz="1700" b="1" dirty="0">
                          <a:latin typeface="ＭＳ Ｐゴシック" panose="020B0600070205080204" pitchFamily="50" charset="-128"/>
                          <a:ea typeface="ＭＳ Ｐゴシック" panose="020B0600070205080204" pitchFamily="50" charset="-128"/>
                        </a:rPr>
                        <a:t>B. </a:t>
                      </a:r>
                      <a:r>
                        <a:rPr kumimoji="1" lang="ja-JP" altLang="en-US" sz="1700" b="1" dirty="0">
                          <a:latin typeface="ＭＳ Ｐゴシック" panose="020B0600070205080204" pitchFamily="50" charset="-128"/>
                          <a:ea typeface="ＭＳ Ｐゴシック" panose="020B0600070205080204" pitchFamily="50" charset="-128"/>
                        </a:rPr>
                        <a:t>地震予知 警報</a:t>
                      </a:r>
                    </a:p>
                  </a:txBody>
                  <a:tcPr marL="84406" marR="84406" marT="42203" marB="42203">
                    <a:solidFill>
                      <a:srgbClr val="FFD8C5"/>
                    </a:solidFill>
                  </a:tcPr>
                </a:tc>
                <a:tc>
                  <a:txBody>
                    <a:bodyPr/>
                    <a:lstStyle/>
                    <a:p>
                      <a:r>
                        <a:rPr kumimoji="1" lang="en-US" altLang="ja-JP" sz="1700" b="1" dirty="0">
                          <a:latin typeface="ＭＳ Ｐゴシック" panose="020B0600070205080204" pitchFamily="50" charset="-128"/>
                          <a:ea typeface="ＭＳ Ｐゴシック" panose="020B0600070205080204" pitchFamily="50" charset="-128"/>
                        </a:rPr>
                        <a:t>C, </a:t>
                      </a:r>
                      <a:r>
                        <a:rPr kumimoji="1" lang="ja-JP" altLang="en-US" sz="1700" b="1" dirty="0">
                          <a:latin typeface="ＭＳ Ｐゴシック" panose="020B0600070205080204" pitchFamily="50" charset="-128"/>
                          <a:ea typeface="ＭＳ Ｐゴシック" panose="020B0600070205080204" pitchFamily="50" charset="-128"/>
                        </a:rPr>
                        <a:t>地震予知 緊急警報</a:t>
                      </a:r>
                    </a:p>
                  </a:txBody>
                  <a:tcPr marL="84406" marR="84406" marT="42203" marB="42203">
                    <a:solidFill>
                      <a:srgbClr val="FFC5C5"/>
                    </a:solidFill>
                  </a:tcPr>
                </a:tc>
                <a:extLst>
                  <a:ext uri="{0D108BD9-81ED-4DB2-BD59-A6C34878D82A}">
                    <a16:rowId xmlns:a16="http://schemas.microsoft.com/office/drawing/2014/main" val="942281590"/>
                  </a:ext>
                </a:extLst>
              </a:tr>
              <a:tr h="356017">
                <a:tc>
                  <a:txBody>
                    <a:bodyPr/>
                    <a:lstStyle/>
                    <a:p>
                      <a:r>
                        <a:rPr kumimoji="1" lang="ja-JP" altLang="en-US" sz="1500" b="1" dirty="0">
                          <a:solidFill>
                            <a:srgbClr val="4343FF"/>
                          </a:solidFill>
                          <a:latin typeface="+mn-ea"/>
                          <a:ea typeface="+mn-ea"/>
                        </a:rPr>
                        <a:t>発出の時期</a:t>
                      </a:r>
                    </a:p>
                  </a:txBody>
                  <a:tcPr marL="84406" marR="84406" marT="42203" marB="42203"/>
                </a:tc>
                <a:tc>
                  <a:txBody>
                    <a:bodyPr/>
                    <a:lstStyle/>
                    <a:p>
                      <a:r>
                        <a:rPr kumimoji="1" lang="ja-JP" altLang="en-US" sz="1500" b="1" dirty="0">
                          <a:solidFill>
                            <a:srgbClr val="4343FF"/>
                          </a:solidFill>
                          <a:latin typeface="+mn-ea"/>
                          <a:ea typeface="+mn-ea"/>
                        </a:rPr>
                        <a:t>予知地震の</a:t>
                      </a:r>
                      <a:r>
                        <a:rPr kumimoji="1" lang="en-US" altLang="ja-JP" sz="1500" b="1" dirty="0">
                          <a:solidFill>
                            <a:srgbClr val="4343FF"/>
                          </a:solidFill>
                          <a:latin typeface="+mn-ea"/>
                          <a:ea typeface="+mn-ea"/>
                        </a:rPr>
                        <a:t>1</a:t>
                      </a:r>
                      <a:r>
                        <a:rPr kumimoji="1" lang="ja-JP" altLang="en-US" sz="1500" b="1" dirty="0">
                          <a:solidFill>
                            <a:srgbClr val="4343FF"/>
                          </a:solidFill>
                          <a:latin typeface="+mn-ea"/>
                          <a:ea typeface="+mn-ea"/>
                        </a:rPr>
                        <a:t>年～</a:t>
                      </a:r>
                      <a:r>
                        <a:rPr kumimoji="1" lang="en-US" altLang="ja-JP" sz="1500" b="1" dirty="0">
                          <a:solidFill>
                            <a:srgbClr val="4343FF"/>
                          </a:solidFill>
                          <a:latin typeface="+mn-ea"/>
                          <a:ea typeface="+mn-ea"/>
                        </a:rPr>
                        <a:t>1</a:t>
                      </a:r>
                      <a:r>
                        <a:rPr kumimoji="1" lang="ja-JP" altLang="en-US" sz="1500" b="1" dirty="0">
                          <a:solidFill>
                            <a:srgbClr val="4343FF"/>
                          </a:solidFill>
                          <a:latin typeface="+mn-ea"/>
                          <a:ea typeface="+mn-ea"/>
                        </a:rPr>
                        <a:t>月前</a:t>
                      </a:r>
                    </a:p>
                  </a:txBody>
                  <a:tcPr marL="84406" marR="84406" marT="42203" marB="42203">
                    <a:solidFill>
                      <a:srgbClr val="FFFFCC"/>
                    </a:solidFill>
                  </a:tcPr>
                </a:tc>
                <a:tc>
                  <a:txBody>
                    <a:bodyPr/>
                    <a:lstStyle/>
                    <a:p>
                      <a:r>
                        <a:rPr kumimoji="1" lang="en-US" altLang="ja-JP" sz="1500" b="1" dirty="0">
                          <a:solidFill>
                            <a:srgbClr val="4343FF"/>
                          </a:solidFill>
                          <a:latin typeface="+mn-ea"/>
                          <a:ea typeface="+mn-ea"/>
                        </a:rPr>
                        <a:t>10</a:t>
                      </a:r>
                      <a:r>
                        <a:rPr kumimoji="1" lang="ja-JP" altLang="en-US" sz="1500" b="1" dirty="0">
                          <a:solidFill>
                            <a:srgbClr val="4343FF"/>
                          </a:solidFill>
                          <a:latin typeface="+mn-ea"/>
                          <a:ea typeface="+mn-ea"/>
                        </a:rPr>
                        <a:t>日～半日前</a:t>
                      </a:r>
                      <a:endParaRPr kumimoji="1" lang="en-US" altLang="ja-JP" sz="1500" b="1" dirty="0">
                        <a:solidFill>
                          <a:srgbClr val="4343FF"/>
                        </a:solidFill>
                        <a:latin typeface="+mn-ea"/>
                        <a:ea typeface="+mn-ea"/>
                      </a:endParaRPr>
                    </a:p>
                  </a:txBody>
                  <a:tcPr marL="84406" marR="84406" marT="42203" marB="42203">
                    <a:solidFill>
                      <a:srgbClr val="FFD8C5"/>
                    </a:solidFill>
                  </a:tcPr>
                </a:tc>
                <a:tc>
                  <a:txBody>
                    <a:bodyPr/>
                    <a:lstStyle/>
                    <a:p>
                      <a:r>
                        <a:rPr kumimoji="1" lang="en-US" altLang="ja-JP" sz="1500" b="1" dirty="0">
                          <a:solidFill>
                            <a:srgbClr val="4343FF"/>
                          </a:solidFill>
                          <a:latin typeface="+mn-ea"/>
                          <a:ea typeface="+mn-ea"/>
                        </a:rPr>
                        <a:t>2</a:t>
                      </a:r>
                      <a:r>
                        <a:rPr kumimoji="1" lang="ja-JP" altLang="en-US" sz="1500" b="1" dirty="0">
                          <a:solidFill>
                            <a:srgbClr val="4343FF"/>
                          </a:solidFill>
                          <a:latin typeface="+mn-ea"/>
                          <a:ea typeface="+mn-ea"/>
                        </a:rPr>
                        <a:t>時間～</a:t>
                      </a:r>
                      <a:r>
                        <a:rPr kumimoji="1" lang="en-US" altLang="ja-JP" sz="1500" b="1" dirty="0">
                          <a:solidFill>
                            <a:srgbClr val="4343FF"/>
                          </a:solidFill>
                          <a:latin typeface="+mn-ea"/>
                          <a:ea typeface="+mn-ea"/>
                        </a:rPr>
                        <a:t>10</a:t>
                      </a:r>
                      <a:r>
                        <a:rPr kumimoji="1" lang="ja-JP" altLang="en-US" sz="1500" b="1" dirty="0">
                          <a:solidFill>
                            <a:srgbClr val="4343FF"/>
                          </a:solidFill>
                          <a:latin typeface="+mn-ea"/>
                          <a:ea typeface="+mn-ea"/>
                        </a:rPr>
                        <a:t>分前</a:t>
                      </a:r>
                      <a:endParaRPr kumimoji="1" lang="en-US" altLang="ja-JP" sz="1500" b="1" dirty="0">
                        <a:solidFill>
                          <a:srgbClr val="4343FF"/>
                        </a:solidFill>
                        <a:latin typeface="+mn-ea"/>
                        <a:ea typeface="+mn-ea"/>
                      </a:endParaRPr>
                    </a:p>
                  </a:txBody>
                  <a:tcPr marL="84406" marR="84406" marT="42203" marB="42203">
                    <a:solidFill>
                      <a:srgbClr val="FFC5C5"/>
                    </a:solidFill>
                  </a:tcPr>
                </a:tc>
                <a:extLst>
                  <a:ext uri="{0D108BD9-81ED-4DB2-BD59-A6C34878D82A}">
                    <a16:rowId xmlns:a16="http://schemas.microsoft.com/office/drawing/2014/main" val="3004829921"/>
                  </a:ext>
                </a:extLst>
              </a:tr>
              <a:tr h="356017">
                <a:tc>
                  <a:txBody>
                    <a:bodyPr/>
                    <a:lstStyle/>
                    <a:p>
                      <a:r>
                        <a:rPr kumimoji="1" lang="ja-JP" altLang="en-US" sz="1500" b="1" dirty="0">
                          <a:latin typeface="+mn-ea"/>
                          <a:ea typeface="+mn-ea"/>
                        </a:rPr>
                        <a:t>前兆現象</a:t>
                      </a:r>
                    </a:p>
                  </a:txBody>
                  <a:tcPr marL="84406" marR="84406" marT="42203" marB="42203"/>
                </a:tc>
                <a:tc>
                  <a:txBody>
                    <a:bodyPr/>
                    <a:lstStyle/>
                    <a:p>
                      <a:r>
                        <a:rPr kumimoji="1" lang="en-US" altLang="ja-JP" sz="1500" b="1" dirty="0">
                          <a:latin typeface="ＭＳ Ｐゴシック" panose="020B0600070205080204" pitchFamily="50" charset="-128"/>
                          <a:ea typeface="ＭＳ Ｐゴシック" panose="020B0600070205080204" pitchFamily="50" charset="-128"/>
                        </a:rPr>
                        <a:t>p1 </a:t>
                      </a:r>
                      <a:r>
                        <a:rPr kumimoji="1" lang="ja-JP" altLang="en-US" sz="1500" b="1" dirty="0">
                          <a:latin typeface="ＭＳ Ｐゴシック" panose="020B0600070205080204" pitchFamily="50" charset="-128"/>
                          <a:ea typeface="ＭＳ Ｐゴシック" panose="020B0600070205080204" pitchFamily="50" charset="-128"/>
                        </a:rPr>
                        <a:t>が観測され</a:t>
                      </a:r>
                    </a:p>
                  </a:txBody>
                  <a:tcPr marL="84406" marR="84406" marT="42203" marB="42203">
                    <a:solidFill>
                      <a:srgbClr val="FFFFCC"/>
                    </a:solidFill>
                  </a:tcPr>
                </a:tc>
                <a:tc>
                  <a:txBody>
                    <a:bodyPr/>
                    <a:lstStyle/>
                    <a:p>
                      <a:r>
                        <a:rPr kumimoji="1" lang="en-US" altLang="ja-JP" sz="1500" b="1" dirty="0">
                          <a:latin typeface="ＭＳ Ｐゴシック" panose="020B0600070205080204" pitchFamily="50" charset="-128"/>
                          <a:ea typeface="ＭＳ Ｐゴシック" panose="020B0600070205080204" pitchFamily="50" charset="-128"/>
                        </a:rPr>
                        <a:t>p2 </a:t>
                      </a:r>
                      <a:r>
                        <a:rPr kumimoji="1" lang="ja-JP" altLang="en-US" sz="1500" b="1" dirty="0">
                          <a:latin typeface="ＭＳ Ｐゴシック" panose="020B0600070205080204" pitchFamily="50" charset="-128"/>
                          <a:ea typeface="ＭＳ Ｐゴシック" panose="020B0600070205080204" pitchFamily="50" charset="-128"/>
                        </a:rPr>
                        <a:t>が観測され</a:t>
                      </a:r>
                    </a:p>
                  </a:txBody>
                  <a:tcPr marL="84406" marR="84406" marT="42203" marB="42203">
                    <a:solidFill>
                      <a:srgbClr val="FFD8C5"/>
                    </a:solidFill>
                  </a:tcPr>
                </a:tc>
                <a:tc>
                  <a:txBody>
                    <a:bodyPr/>
                    <a:lstStyle/>
                    <a:p>
                      <a:r>
                        <a:rPr kumimoji="1" lang="en-US" altLang="ja-JP" sz="1500" b="1" dirty="0">
                          <a:latin typeface="ＭＳ Ｐゴシック" panose="020B0600070205080204" pitchFamily="50" charset="-128"/>
                          <a:ea typeface="ＭＳ Ｐゴシック" panose="020B0600070205080204" pitchFamily="50" charset="-128"/>
                        </a:rPr>
                        <a:t>p3 </a:t>
                      </a:r>
                      <a:r>
                        <a:rPr kumimoji="1" lang="ja-JP" altLang="en-US" sz="1500" b="1" dirty="0">
                          <a:latin typeface="ＭＳ Ｐゴシック" panose="020B0600070205080204" pitchFamily="50" charset="-128"/>
                          <a:ea typeface="ＭＳ Ｐゴシック" panose="020B0600070205080204" pitchFamily="50" charset="-128"/>
                        </a:rPr>
                        <a:t>が観測され</a:t>
                      </a:r>
                    </a:p>
                  </a:txBody>
                  <a:tcPr marL="84406" marR="84406" marT="42203" marB="42203">
                    <a:solidFill>
                      <a:srgbClr val="FFC5C5"/>
                    </a:solidFill>
                  </a:tcPr>
                </a:tc>
                <a:extLst>
                  <a:ext uri="{0D108BD9-81ED-4DB2-BD59-A6C34878D82A}">
                    <a16:rowId xmlns:a16="http://schemas.microsoft.com/office/drawing/2014/main" val="1652936117"/>
                  </a:ext>
                </a:extLst>
              </a:tr>
              <a:tr h="534572">
                <a:tc>
                  <a:txBody>
                    <a:bodyPr/>
                    <a:lstStyle/>
                    <a:p>
                      <a:r>
                        <a:rPr kumimoji="1" lang="ja-JP" altLang="en-US" sz="1500" b="1" dirty="0">
                          <a:latin typeface="+mn-ea"/>
                          <a:ea typeface="+mn-ea"/>
                        </a:rPr>
                        <a:t>地域、規模、</a:t>
                      </a:r>
                      <a:br>
                        <a:rPr kumimoji="1" lang="en-US" altLang="ja-JP" sz="1500" b="1" dirty="0">
                          <a:latin typeface="+mn-ea"/>
                          <a:ea typeface="+mn-ea"/>
                        </a:rPr>
                      </a:br>
                      <a:r>
                        <a:rPr kumimoji="1" lang="ja-JP" altLang="en-US" sz="1500" b="1" dirty="0">
                          <a:latin typeface="+mn-ea"/>
                          <a:ea typeface="+mn-ea"/>
                        </a:rPr>
                        <a:t>　時期</a:t>
                      </a:r>
                    </a:p>
                  </a:txBody>
                  <a:tcPr marL="84406" marR="84406" marT="42203" marB="42203"/>
                </a:tc>
                <a:tc>
                  <a:txBody>
                    <a:bodyPr/>
                    <a:lstStyle/>
                    <a:p>
                      <a:r>
                        <a:rPr kumimoji="1" lang="en-US" altLang="ja-JP" sz="1500" b="1" dirty="0">
                          <a:latin typeface="ＭＳ Ｐゴシック" panose="020B0600070205080204" pitchFamily="50" charset="-128"/>
                          <a:ea typeface="ＭＳ Ｐゴシック" panose="020B0600070205080204" pitchFamily="50" charset="-128"/>
                        </a:rPr>
                        <a:t>x1  </a:t>
                      </a:r>
                      <a:r>
                        <a:rPr kumimoji="1" lang="ja-JP" altLang="en-US" sz="1500" b="1" dirty="0">
                          <a:latin typeface="ＭＳ Ｐゴシック" panose="020B0600070205080204" pitchFamily="50" charset="-128"/>
                          <a:ea typeface="ＭＳ Ｐゴシック" panose="020B0600070205080204" pitchFamily="50" charset="-128"/>
                        </a:rPr>
                        <a:t>地域</a:t>
                      </a:r>
                      <a:r>
                        <a:rPr kumimoji="1" lang="en-US" altLang="ja-JP" sz="1500" b="1" dirty="0">
                          <a:latin typeface="ＭＳ Ｐゴシック" panose="020B0600070205080204" pitchFamily="50" charset="-128"/>
                          <a:ea typeface="ＭＳ Ｐゴシック" panose="020B0600070205080204" pitchFamily="50" charset="-128"/>
                        </a:rPr>
                        <a:t>    </a:t>
                      </a:r>
                      <a:r>
                        <a:rPr kumimoji="1" lang="ja-JP" altLang="en-US" sz="1500" b="1" dirty="0">
                          <a:latin typeface="ＭＳ Ｐゴシック" panose="020B0600070205080204" pitchFamily="50" charset="-128"/>
                          <a:ea typeface="ＭＳ Ｐゴシック" panose="020B0600070205080204" pitchFamily="50" charset="-128"/>
                        </a:rPr>
                        <a:t>規模 </a:t>
                      </a:r>
                      <a:r>
                        <a:rPr kumimoji="1" lang="en-US" altLang="ja-JP" sz="1500" b="1" dirty="0">
                          <a:latin typeface="ＭＳ Ｐゴシック" panose="020B0600070205080204" pitchFamily="50" charset="-128"/>
                          <a:ea typeface="ＭＳ Ｐゴシック" panose="020B0600070205080204" pitchFamily="50" charset="-128"/>
                        </a:rPr>
                        <a:t>y1 </a:t>
                      </a:r>
                      <a:r>
                        <a:rPr kumimoji="1" lang="ja-JP" altLang="en-US" sz="1500" b="1" dirty="0">
                          <a:latin typeface="ＭＳ Ｐゴシック" panose="020B0600070205080204" pitchFamily="50" charset="-128"/>
                          <a:ea typeface="ＭＳ Ｐゴシック" panose="020B0600070205080204" pitchFamily="50" charset="-128"/>
                        </a:rPr>
                        <a:t>程度　今後</a:t>
                      </a:r>
                      <a:r>
                        <a:rPr kumimoji="1" lang="en-US" altLang="ja-JP" sz="1500" b="1" dirty="0">
                          <a:latin typeface="ＭＳ Ｐゴシック" panose="020B0600070205080204" pitchFamily="50" charset="-128"/>
                          <a:ea typeface="ＭＳ Ｐゴシック" panose="020B0600070205080204" pitchFamily="50" charset="-128"/>
                        </a:rPr>
                        <a:t> t1 </a:t>
                      </a:r>
                      <a:r>
                        <a:rPr kumimoji="1" lang="ja-JP" altLang="en-US" sz="1500" b="1" dirty="0">
                          <a:latin typeface="ＭＳ Ｐゴシック" panose="020B0600070205080204" pitchFamily="50" charset="-128"/>
                          <a:ea typeface="ＭＳ Ｐゴシック" panose="020B0600070205080204" pitchFamily="50" charset="-128"/>
                        </a:rPr>
                        <a:t>頃</a:t>
                      </a:r>
                    </a:p>
                  </a:txBody>
                  <a:tcPr marL="84406" marR="84406" marT="42203" marB="42203">
                    <a:solidFill>
                      <a:srgbClr val="FFFFCC"/>
                    </a:solidFill>
                  </a:tcPr>
                </a:tc>
                <a:tc>
                  <a:txBody>
                    <a:bodyPr/>
                    <a:lstStyle/>
                    <a:p>
                      <a:r>
                        <a:rPr kumimoji="1" lang="en-US" altLang="ja-JP" sz="1500" b="1" dirty="0">
                          <a:latin typeface="ＭＳ Ｐゴシック" panose="020B0600070205080204" pitchFamily="50" charset="-128"/>
                          <a:ea typeface="ＭＳ Ｐゴシック" panose="020B0600070205080204" pitchFamily="50" charset="-128"/>
                        </a:rPr>
                        <a:t>x2  </a:t>
                      </a:r>
                      <a:r>
                        <a:rPr kumimoji="1" lang="ja-JP" altLang="en-US" sz="1500" b="1" dirty="0">
                          <a:latin typeface="ＭＳ Ｐゴシック" panose="020B0600070205080204" pitchFamily="50" charset="-128"/>
                          <a:ea typeface="ＭＳ Ｐゴシック" panose="020B0600070205080204" pitchFamily="50" charset="-128"/>
                        </a:rPr>
                        <a:t>地域</a:t>
                      </a:r>
                      <a:r>
                        <a:rPr kumimoji="1" lang="en-US" altLang="ja-JP" sz="1500" b="1" dirty="0">
                          <a:latin typeface="ＭＳ Ｐゴシック" panose="020B0600070205080204" pitchFamily="50" charset="-128"/>
                          <a:ea typeface="ＭＳ Ｐゴシック" panose="020B0600070205080204" pitchFamily="50" charset="-128"/>
                        </a:rPr>
                        <a:t>    </a:t>
                      </a:r>
                      <a:r>
                        <a:rPr kumimoji="1" lang="ja-JP" altLang="en-US" sz="1500" b="1" dirty="0">
                          <a:latin typeface="ＭＳ Ｐゴシック" panose="020B0600070205080204" pitchFamily="50" charset="-128"/>
                          <a:ea typeface="ＭＳ Ｐゴシック" panose="020B0600070205080204" pitchFamily="50" charset="-128"/>
                        </a:rPr>
                        <a:t>規模</a:t>
                      </a:r>
                      <a:r>
                        <a:rPr kumimoji="1" lang="en-US" altLang="ja-JP" sz="1500" b="1" dirty="0">
                          <a:latin typeface="ＭＳ Ｐゴシック" panose="020B0600070205080204" pitchFamily="50" charset="-128"/>
                          <a:ea typeface="ＭＳ Ｐゴシック" panose="020B0600070205080204" pitchFamily="50" charset="-128"/>
                        </a:rPr>
                        <a:t> y2 </a:t>
                      </a:r>
                      <a:r>
                        <a:rPr kumimoji="1" lang="ja-JP" altLang="en-US" sz="1500" b="1" dirty="0">
                          <a:latin typeface="ＭＳ Ｐゴシック" panose="020B0600070205080204" pitchFamily="50" charset="-128"/>
                          <a:ea typeface="ＭＳ Ｐゴシック" panose="020B0600070205080204" pitchFamily="50" charset="-128"/>
                        </a:rPr>
                        <a:t>程度　今後</a:t>
                      </a:r>
                      <a:r>
                        <a:rPr kumimoji="1" lang="en-US" altLang="ja-JP" sz="1500" b="1" dirty="0">
                          <a:latin typeface="ＭＳ Ｐゴシック" panose="020B0600070205080204" pitchFamily="50" charset="-128"/>
                          <a:ea typeface="ＭＳ Ｐゴシック" panose="020B0600070205080204" pitchFamily="50" charset="-128"/>
                        </a:rPr>
                        <a:t> t2 </a:t>
                      </a:r>
                      <a:r>
                        <a:rPr kumimoji="1" lang="ja-JP" altLang="en-US" sz="1500" b="1" dirty="0">
                          <a:latin typeface="ＭＳ Ｐゴシック" panose="020B0600070205080204" pitchFamily="50" charset="-128"/>
                          <a:ea typeface="ＭＳ Ｐゴシック" panose="020B0600070205080204" pitchFamily="50" charset="-128"/>
                        </a:rPr>
                        <a:t>頃</a:t>
                      </a:r>
                    </a:p>
                  </a:txBody>
                  <a:tcPr marL="84406" marR="84406" marT="42203" marB="42203">
                    <a:solidFill>
                      <a:srgbClr val="FFD8C5"/>
                    </a:solidFill>
                  </a:tcPr>
                </a:tc>
                <a:tc>
                  <a:txBody>
                    <a:bodyPr/>
                    <a:lstStyle/>
                    <a:p>
                      <a:r>
                        <a:rPr kumimoji="1" lang="en-US" altLang="ja-JP" sz="1500" b="1" dirty="0">
                          <a:latin typeface="ＭＳ Ｐゴシック" panose="020B0600070205080204" pitchFamily="50" charset="-128"/>
                          <a:ea typeface="ＭＳ Ｐゴシック" panose="020B0600070205080204" pitchFamily="50" charset="-128"/>
                        </a:rPr>
                        <a:t>x3  </a:t>
                      </a:r>
                      <a:r>
                        <a:rPr kumimoji="1" lang="ja-JP" altLang="en-US" sz="1500" b="1" dirty="0">
                          <a:latin typeface="ＭＳ Ｐゴシック" panose="020B0600070205080204" pitchFamily="50" charset="-128"/>
                          <a:ea typeface="ＭＳ Ｐゴシック" panose="020B0600070205080204" pitchFamily="50" charset="-128"/>
                        </a:rPr>
                        <a:t>地域</a:t>
                      </a:r>
                      <a:r>
                        <a:rPr kumimoji="1" lang="en-US" altLang="ja-JP" sz="1500" b="1" dirty="0">
                          <a:latin typeface="ＭＳ Ｐゴシック" panose="020B0600070205080204" pitchFamily="50" charset="-128"/>
                          <a:ea typeface="ＭＳ Ｐゴシック" panose="020B0600070205080204" pitchFamily="50" charset="-128"/>
                        </a:rPr>
                        <a:t>    </a:t>
                      </a:r>
                      <a:r>
                        <a:rPr kumimoji="1" lang="ja-JP" altLang="en-US" sz="1500" b="1" dirty="0">
                          <a:latin typeface="ＭＳ Ｐゴシック" panose="020B0600070205080204" pitchFamily="50" charset="-128"/>
                          <a:ea typeface="ＭＳ Ｐゴシック" panose="020B0600070205080204" pitchFamily="50" charset="-128"/>
                        </a:rPr>
                        <a:t>規模 </a:t>
                      </a:r>
                      <a:r>
                        <a:rPr kumimoji="1" lang="en-US" altLang="ja-JP" sz="1500" b="1" dirty="0">
                          <a:latin typeface="ＭＳ Ｐゴシック" panose="020B0600070205080204" pitchFamily="50" charset="-128"/>
                          <a:ea typeface="ＭＳ Ｐゴシック" panose="020B0600070205080204" pitchFamily="50" charset="-128"/>
                        </a:rPr>
                        <a:t>y3 </a:t>
                      </a:r>
                      <a:r>
                        <a:rPr kumimoji="1" lang="ja-JP" altLang="en-US" sz="1500" b="1" dirty="0">
                          <a:latin typeface="ＭＳ Ｐゴシック" panose="020B0600070205080204" pitchFamily="50" charset="-128"/>
                          <a:ea typeface="ＭＳ Ｐゴシック" panose="020B0600070205080204" pitchFamily="50" charset="-128"/>
                        </a:rPr>
                        <a:t>程度　今後</a:t>
                      </a:r>
                      <a:r>
                        <a:rPr kumimoji="1" lang="en-US" altLang="ja-JP" sz="1500" b="1" dirty="0">
                          <a:latin typeface="ＭＳ Ｐゴシック" panose="020B0600070205080204" pitchFamily="50" charset="-128"/>
                          <a:ea typeface="ＭＳ Ｐゴシック" panose="020B0600070205080204" pitchFamily="50" charset="-128"/>
                        </a:rPr>
                        <a:t>t3 </a:t>
                      </a:r>
                      <a:r>
                        <a:rPr kumimoji="1" lang="ja-JP" altLang="en-US" sz="1500" b="1" dirty="0">
                          <a:latin typeface="ＭＳ Ｐゴシック" panose="020B0600070205080204" pitchFamily="50" charset="-128"/>
                          <a:ea typeface="ＭＳ Ｐゴシック" panose="020B0600070205080204" pitchFamily="50" charset="-128"/>
                        </a:rPr>
                        <a:t>頃</a:t>
                      </a:r>
                    </a:p>
                  </a:txBody>
                  <a:tcPr marL="84406" marR="84406" marT="42203" marB="42203">
                    <a:solidFill>
                      <a:srgbClr val="FFC5C5"/>
                    </a:solidFill>
                  </a:tcPr>
                </a:tc>
                <a:extLst>
                  <a:ext uri="{0D108BD9-81ED-4DB2-BD59-A6C34878D82A}">
                    <a16:rowId xmlns:a16="http://schemas.microsoft.com/office/drawing/2014/main" val="3274107645"/>
                  </a:ext>
                </a:extLst>
              </a:tr>
              <a:tr h="329184">
                <a:tc>
                  <a:txBody>
                    <a:bodyPr/>
                    <a:lstStyle/>
                    <a:p>
                      <a:r>
                        <a:rPr kumimoji="1" lang="ja-JP" altLang="en-US" sz="1500" b="1" dirty="0">
                          <a:latin typeface="+mn-ea"/>
                          <a:ea typeface="+mn-ea"/>
                        </a:rPr>
                        <a:t>判断</a:t>
                      </a:r>
                    </a:p>
                  </a:txBody>
                  <a:tcPr marL="84406" marR="84406" marT="42203" marB="42203"/>
                </a:tc>
                <a:tc>
                  <a:txBody>
                    <a:bodyPr/>
                    <a:lstStyle/>
                    <a:p>
                      <a:r>
                        <a:rPr kumimoji="1" lang="ja-JP" altLang="en-US" sz="1500" b="1" dirty="0">
                          <a:latin typeface="ＭＳ Ｐゴシック" panose="020B0600070205080204" pitchFamily="50" charset="-128"/>
                          <a:ea typeface="ＭＳ Ｐゴシック" panose="020B0600070205080204" pitchFamily="50" charset="-128"/>
                        </a:rPr>
                        <a:t>可能性が高い</a:t>
                      </a:r>
                    </a:p>
                  </a:txBody>
                  <a:tcPr marL="84406" marR="84406" marT="42203" marB="42203">
                    <a:solidFill>
                      <a:srgbClr val="FFFFCC"/>
                    </a:solidFill>
                  </a:tcPr>
                </a:tc>
                <a:tc>
                  <a:txBody>
                    <a:bodyPr/>
                    <a:lstStyle/>
                    <a:p>
                      <a:r>
                        <a:rPr kumimoji="1" lang="ja-JP" altLang="en-US" sz="1500" b="1" dirty="0">
                          <a:latin typeface="ＭＳ Ｐゴシック" panose="020B0600070205080204" pitchFamily="50" charset="-128"/>
                          <a:ea typeface="ＭＳ Ｐゴシック" panose="020B0600070205080204" pitchFamily="50" charset="-128"/>
                        </a:rPr>
                        <a:t>可能性が非常に高い</a:t>
                      </a:r>
                    </a:p>
                  </a:txBody>
                  <a:tcPr marL="84406" marR="84406" marT="42203" marB="42203">
                    <a:solidFill>
                      <a:srgbClr val="FFD8C5"/>
                    </a:solidFill>
                  </a:tcPr>
                </a:tc>
                <a:tc>
                  <a:txBody>
                    <a:bodyPr/>
                    <a:lstStyle/>
                    <a:p>
                      <a:r>
                        <a:rPr kumimoji="1" lang="ja-JP" altLang="en-US" sz="1500" b="1" dirty="0">
                          <a:latin typeface="ＭＳ Ｐゴシック" panose="020B0600070205080204" pitchFamily="50" charset="-128"/>
                          <a:ea typeface="ＭＳ Ｐゴシック" panose="020B0600070205080204" pitchFamily="50" charset="-128"/>
                        </a:rPr>
                        <a:t>危険性が非常に高い</a:t>
                      </a:r>
                    </a:p>
                  </a:txBody>
                  <a:tcPr marL="84406" marR="84406" marT="42203" marB="42203">
                    <a:solidFill>
                      <a:srgbClr val="FFC5C5"/>
                    </a:solidFill>
                  </a:tcPr>
                </a:tc>
                <a:extLst>
                  <a:ext uri="{0D108BD9-81ED-4DB2-BD59-A6C34878D82A}">
                    <a16:rowId xmlns:a16="http://schemas.microsoft.com/office/drawing/2014/main" val="2921452308"/>
                  </a:ext>
                </a:extLst>
              </a:tr>
              <a:tr h="317930">
                <a:tc>
                  <a:txBody>
                    <a:bodyPr/>
                    <a:lstStyle/>
                    <a:p>
                      <a:r>
                        <a:rPr kumimoji="1" lang="ja-JP" altLang="en-US" sz="1500" b="1" dirty="0">
                          <a:latin typeface="+mn-ea"/>
                          <a:ea typeface="+mn-ea"/>
                        </a:rPr>
                        <a:t>関係諸機関に</a:t>
                      </a:r>
                    </a:p>
                  </a:txBody>
                  <a:tcPr marL="84406" marR="84406" marT="42203" marB="42203"/>
                </a:tc>
                <a:tc>
                  <a:txBody>
                    <a:bodyPr/>
                    <a:lstStyle/>
                    <a:p>
                      <a:r>
                        <a:rPr kumimoji="1" lang="ja-JP" altLang="en-US" sz="1500" b="1" dirty="0">
                          <a:latin typeface="ＭＳ Ｐゴシック" panose="020B0600070205080204" pitchFamily="50" charset="-128"/>
                          <a:ea typeface="ＭＳ Ｐゴシック" panose="020B0600070205080204" pitchFamily="50" charset="-128"/>
                        </a:rPr>
                        <a:t>事前注意の態勢を整え</a:t>
                      </a:r>
                    </a:p>
                  </a:txBody>
                  <a:tcPr marL="84406" marR="84406" marT="42203" marB="42203">
                    <a:solidFill>
                      <a:srgbClr val="FFFFCC"/>
                    </a:solidFill>
                  </a:tcPr>
                </a:tc>
                <a:tc>
                  <a:txBody>
                    <a:bodyPr/>
                    <a:lstStyle/>
                    <a:p>
                      <a:r>
                        <a:rPr kumimoji="1" lang="ja-JP" altLang="en-US" sz="1500" b="1" dirty="0">
                          <a:latin typeface="ＭＳ Ｐゴシック" panose="020B0600070205080204" pitchFamily="50" charset="-128"/>
                          <a:ea typeface="ＭＳ Ｐゴシック" panose="020B0600070205080204" pitchFamily="50" charset="-128"/>
                        </a:rPr>
                        <a:t>速やかに防災態勢を整え</a:t>
                      </a:r>
                    </a:p>
                  </a:txBody>
                  <a:tcPr marL="84406" marR="84406" marT="42203" marB="42203">
                    <a:solidFill>
                      <a:srgbClr val="FFD8C5"/>
                    </a:solidFill>
                  </a:tcPr>
                </a:tc>
                <a:tc>
                  <a:txBody>
                    <a:bodyPr/>
                    <a:lstStyle/>
                    <a:p>
                      <a:r>
                        <a:rPr kumimoji="1" lang="ja-JP" altLang="en-US" sz="1500" b="1" dirty="0">
                          <a:latin typeface="ＭＳ Ｐゴシック" panose="020B0600070205080204" pitchFamily="50" charset="-128"/>
                          <a:ea typeface="ＭＳ Ｐゴシック" panose="020B0600070205080204" pitchFamily="50" charset="-128"/>
                        </a:rPr>
                        <a:t>緊急に防災態勢に移行</a:t>
                      </a:r>
                    </a:p>
                  </a:txBody>
                  <a:tcPr marL="84406" marR="84406" marT="42203" marB="42203">
                    <a:solidFill>
                      <a:srgbClr val="FFC5C5"/>
                    </a:solidFill>
                  </a:tcPr>
                </a:tc>
                <a:extLst>
                  <a:ext uri="{0D108BD9-81ED-4DB2-BD59-A6C34878D82A}">
                    <a16:rowId xmlns:a16="http://schemas.microsoft.com/office/drawing/2014/main" val="10339018"/>
                  </a:ext>
                </a:extLst>
              </a:tr>
              <a:tr h="534572">
                <a:tc>
                  <a:txBody>
                    <a:bodyPr/>
                    <a:lstStyle/>
                    <a:p>
                      <a:r>
                        <a:rPr kumimoji="1" lang="ja-JP" altLang="en-US" sz="1500" b="1" dirty="0">
                          <a:latin typeface="+mn-ea"/>
                          <a:ea typeface="+mn-ea"/>
                        </a:rPr>
                        <a:t>国民に</a:t>
                      </a:r>
                    </a:p>
                  </a:txBody>
                  <a:tcPr marL="84406" marR="84406" marT="42203" marB="42203"/>
                </a:tc>
                <a:tc>
                  <a:txBody>
                    <a:bodyPr/>
                    <a:lstStyle/>
                    <a:p>
                      <a:r>
                        <a:rPr kumimoji="1" lang="ja-JP" altLang="en-US" sz="1500" b="1" dirty="0">
                          <a:latin typeface="ＭＳ Ｐゴシック" panose="020B0600070205080204" pitchFamily="50" charset="-128"/>
                          <a:ea typeface="ＭＳ Ｐゴシック" panose="020B0600070205080204" pitchFamily="50" charset="-128"/>
                        </a:rPr>
                        <a:t>落ち着いて</a:t>
                      </a:r>
                    </a:p>
                  </a:txBody>
                  <a:tcPr marL="84406" marR="84406" marT="42203" marB="42203">
                    <a:solidFill>
                      <a:srgbClr val="FFFFCC"/>
                    </a:solidFill>
                  </a:tcPr>
                </a:tc>
                <a:tc>
                  <a:txBody>
                    <a:bodyPr/>
                    <a:lstStyle/>
                    <a:p>
                      <a:r>
                        <a:rPr kumimoji="1" lang="ja-JP" altLang="en-US" sz="1500" b="1" dirty="0">
                          <a:latin typeface="ＭＳ Ｐゴシック" panose="020B0600070205080204" pitchFamily="50" charset="-128"/>
                          <a:ea typeface="ＭＳ Ｐゴシック" panose="020B0600070205080204" pitchFamily="50" charset="-128"/>
                        </a:rPr>
                        <a:t>身の周りの防災／避難を準備し</a:t>
                      </a:r>
                    </a:p>
                  </a:txBody>
                  <a:tcPr marL="84406" marR="84406" marT="42203" marB="42203">
                    <a:solidFill>
                      <a:srgbClr val="FFD8C5"/>
                    </a:solidFill>
                  </a:tcPr>
                </a:tc>
                <a:tc>
                  <a:txBody>
                    <a:bodyPr/>
                    <a:lstStyle/>
                    <a:p>
                      <a:r>
                        <a:rPr kumimoji="1" lang="ja-JP" altLang="en-US" sz="1500" b="1" dirty="0">
                          <a:latin typeface="ＭＳ Ｐゴシック" panose="020B0600070205080204" pitchFamily="50" charset="-128"/>
                          <a:ea typeface="ＭＳ Ｐゴシック" panose="020B0600070205080204" pitchFamily="50" charset="-128"/>
                        </a:rPr>
                        <a:t>速やかに防災／避難し、身の安全を図る</a:t>
                      </a:r>
                    </a:p>
                  </a:txBody>
                  <a:tcPr marL="84406" marR="84406" marT="42203" marB="42203">
                    <a:solidFill>
                      <a:srgbClr val="FFC5C5"/>
                    </a:solidFill>
                  </a:tcPr>
                </a:tc>
                <a:extLst>
                  <a:ext uri="{0D108BD9-81ED-4DB2-BD59-A6C34878D82A}">
                    <a16:rowId xmlns:a16="http://schemas.microsoft.com/office/drawing/2014/main" val="47489676"/>
                  </a:ext>
                </a:extLst>
              </a:tr>
              <a:tr h="534572">
                <a:tc>
                  <a:txBody>
                    <a:bodyPr/>
                    <a:lstStyle/>
                    <a:p>
                      <a:r>
                        <a:rPr kumimoji="1" lang="ja-JP" altLang="en-US" sz="1500" b="1" dirty="0">
                          <a:latin typeface="+mn-ea"/>
                          <a:ea typeface="+mn-ea"/>
                        </a:rPr>
                        <a:t>今後の注意</a:t>
                      </a:r>
                    </a:p>
                  </a:txBody>
                  <a:tcPr marL="84406" marR="84406" marT="42203" marB="42203"/>
                </a:tc>
                <a:tc>
                  <a:txBody>
                    <a:bodyPr/>
                    <a:lstStyle/>
                    <a:p>
                      <a:r>
                        <a:rPr kumimoji="1" lang="ja-JP" altLang="en-US" sz="1500" b="1" dirty="0">
                          <a:latin typeface="ＭＳ Ｐゴシック" panose="020B0600070205080204" pitchFamily="50" charset="-128"/>
                          <a:ea typeface="ＭＳ Ｐゴシック" panose="020B0600070205080204" pitchFamily="50" charset="-128"/>
                        </a:rPr>
                        <a:t>地震予知警報に注意</a:t>
                      </a:r>
                      <a:br>
                        <a:rPr kumimoji="1" lang="en-US" altLang="ja-JP" sz="1500" b="1" dirty="0">
                          <a:latin typeface="ＭＳ Ｐゴシック" panose="020B0600070205080204" pitchFamily="50" charset="-128"/>
                          <a:ea typeface="ＭＳ Ｐゴシック" panose="020B0600070205080204" pitchFamily="50" charset="-128"/>
                        </a:rPr>
                      </a:br>
                      <a:r>
                        <a:rPr kumimoji="1" lang="en-US" altLang="ja-JP" sz="1500" b="1" dirty="0">
                          <a:latin typeface="ＭＳ Ｐゴシック" panose="020B0600070205080204" pitchFamily="50" charset="-128"/>
                          <a:ea typeface="ＭＳ Ｐゴシック" panose="020B0600070205080204" pitchFamily="50" charset="-128"/>
                        </a:rPr>
                        <a:t> (10</a:t>
                      </a:r>
                      <a:r>
                        <a:rPr kumimoji="1" lang="ja-JP" altLang="en-US" sz="1500" b="1" dirty="0">
                          <a:latin typeface="ＭＳ Ｐゴシック" panose="020B0600070205080204" pitchFamily="50" charset="-128"/>
                          <a:ea typeface="ＭＳ Ｐゴシック" panose="020B0600070205080204" pitchFamily="50" charset="-128"/>
                        </a:rPr>
                        <a:t>日～半日前に出す）</a:t>
                      </a:r>
                    </a:p>
                  </a:txBody>
                  <a:tcPr marL="84406" marR="84406" marT="42203" marB="42203">
                    <a:solidFill>
                      <a:srgbClr val="FFFFCC"/>
                    </a:solidFill>
                  </a:tcPr>
                </a:tc>
                <a:tc>
                  <a:txBody>
                    <a:bodyPr/>
                    <a:lstStyle/>
                    <a:p>
                      <a:r>
                        <a:rPr kumimoji="1" lang="ja-JP" altLang="en-US" sz="1500" b="1" dirty="0">
                          <a:latin typeface="ＭＳ Ｐゴシック" panose="020B0600070205080204" pitchFamily="50" charset="-128"/>
                          <a:ea typeface="ＭＳ Ｐゴシック" panose="020B0600070205080204" pitchFamily="50" charset="-128"/>
                        </a:rPr>
                        <a:t>緊急警報（</a:t>
                      </a:r>
                      <a:r>
                        <a:rPr kumimoji="1" lang="en-US" altLang="ja-JP" sz="1500" b="1" dirty="0">
                          <a:latin typeface="ＭＳ Ｐゴシック" panose="020B0600070205080204" pitchFamily="50" charset="-128"/>
                          <a:ea typeface="ＭＳ Ｐゴシック" panose="020B0600070205080204" pitchFamily="50" charset="-128"/>
                        </a:rPr>
                        <a:t>2</a:t>
                      </a:r>
                      <a:r>
                        <a:rPr kumimoji="1" lang="ja-JP" altLang="en-US" sz="1500" b="1" dirty="0">
                          <a:latin typeface="ＭＳ Ｐゴシック" panose="020B0600070205080204" pitchFamily="50" charset="-128"/>
                          <a:ea typeface="ＭＳ Ｐゴシック" panose="020B0600070205080204" pitchFamily="50" charset="-128"/>
                        </a:rPr>
                        <a:t>時間～</a:t>
                      </a:r>
                      <a:r>
                        <a:rPr kumimoji="1" lang="en-US" altLang="ja-JP" sz="1500" b="1" dirty="0">
                          <a:latin typeface="ＭＳ Ｐゴシック" panose="020B0600070205080204" pitchFamily="50" charset="-128"/>
                          <a:ea typeface="ＭＳ Ｐゴシック" panose="020B0600070205080204" pitchFamily="50" charset="-128"/>
                        </a:rPr>
                        <a:t>10</a:t>
                      </a:r>
                      <a:r>
                        <a:rPr kumimoji="1" lang="ja-JP" altLang="en-US" sz="1500" b="1" dirty="0">
                          <a:latin typeface="ＭＳ Ｐゴシック" panose="020B0600070205080204" pitchFamily="50" charset="-128"/>
                          <a:ea typeface="ＭＳ Ｐゴシック" panose="020B0600070205080204" pitchFamily="50" charset="-128"/>
                        </a:rPr>
                        <a:t>分前）に注意。夜中のことも</a:t>
                      </a:r>
                    </a:p>
                  </a:txBody>
                  <a:tcPr marL="84406" marR="84406" marT="42203" marB="42203">
                    <a:solidFill>
                      <a:srgbClr val="FFD8C5"/>
                    </a:solidFill>
                  </a:tcPr>
                </a:tc>
                <a:tc>
                  <a:txBody>
                    <a:bodyPr/>
                    <a:lstStyle/>
                    <a:p>
                      <a:r>
                        <a:rPr kumimoji="1" lang="ja-JP" altLang="en-US" sz="1500" b="1" dirty="0">
                          <a:latin typeface="ＭＳ Ｐゴシック" panose="020B0600070205080204" pitchFamily="50" charset="-128"/>
                          <a:ea typeface="ＭＳ Ｐゴシック" panose="020B0600070205080204" pitchFamily="50" charset="-128"/>
                        </a:rPr>
                        <a:t>地震発生時には緊急地震速報が出される。</a:t>
                      </a:r>
                    </a:p>
                  </a:txBody>
                  <a:tcPr marL="84406" marR="84406" marT="42203" marB="42203">
                    <a:solidFill>
                      <a:srgbClr val="FFC5C5"/>
                    </a:solidFill>
                  </a:tcPr>
                </a:tc>
                <a:extLst>
                  <a:ext uri="{0D108BD9-81ED-4DB2-BD59-A6C34878D82A}">
                    <a16:rowId xmlns:a16="http://schemas.microsoft.com/office/drawing/2014/main" val="2718731697"/>
                  </a:ext>
                </a:extLst>
              </a:tr>
            </a:tbl>
          </a:graphicData>
        </a:graphic>
      </p:graphicFrame>
      <p:sp>
        <p:nvSpPr>
          <p:cNvPr id="2" name="テキスト ボックス 1">
            <a:extLst>
              <a:ext uri="{FF2B5EF4-FFF2-40B4-BE49-F238E27FC236}">
                <a16:creationId xmlns:a16="http://schemas.microsoft.com/office/drawing/2014/main" id="{B19E9952-AD36-43B1-8705-07C7A2720817}"/>
              </a:ext>
            </a:extLst>
          </p:cNvPr>
          <p:cNvSpPr txBox="1"/>
          <p:nvPr/>
        </p:nvSpPr>
        <p:spPr>
          <a:xfrm>
            <a:off x="193907" y="270141"/>
            <a:ext cx="8950093" cy="869212"/>
          </a:xfrm>
          <a:prstGeom prst="rect">
            <a:avLst/>
          </a:prstGeom>
          <a:noFill/>
        </p:spPr>
        <p:txBody>
          <a:bodyPr wrap="square" rtlCol="0">
            <a:spAutoFit/>
          </a:bodyPr>
          <a:lstStyle/>
          <a:p>
            <a:pPr algn="ctr">
              <a:lnSpc>
                <a:spcPct val="120000"/>
              </a:lnSpc>
            </a:pPr>
            <a:r>
              <a:rPr kumimoji="1" lang="ja-JP" altLang="en-US" sz="2215" b="1" dirty="0">
                <a:solidFill>
                  <a:srgbClr val="FF0000"/>
                </a:solidFill>
                <a:latin typeface="ＭＳ Ｐゴシック" panose="020B0600070205080204" pitchFamily="50" charset="-128"/>
                <a:ea typeface="ＭＳ Ｐゴシック" panose="020B0600070205080204" pitchFamily="50" charset="-128"/>
              </a:rPr>
              <a:t>地震予知研究：　明確な科学的手がかり（現状）から　公的実用（目標）へ　　　　　</a:t>
            </a:r>
            <a:r>
              <a:rPr kumimoji="1" lang="ja-JP" altLang="en-US" sz="2000" b="1" dirty="0">
                <a:latin typeface="ＭＳ Ｐゴシック" panose="020B0600070205080204" pitchFamily="50" charset="-128"/>
                <a:ea typeface="ＭＳ Ｐゴシック" panose="020B0600070205080204" pitchFamily="50" charset="-128"/>
              </a:rPr>
              <a:t>中川徹　</a:t>
            </a:r>
            <a:r>
              <a:rPr kumimoji="1" lang="ja-JP" altLang="en-US" b="1" dirty="0">
                <a:latin typeface="ＭＳ Ｐゴシック" panose="020B0600070205080204" pitchFamily="50" charset="-128"/>
                <a:ea typeface="ＭＳ Ｐゴシック" panose="020B0600070205080204" pitchFamily="50" charset="-128"/>
              </a:rPr>
              <a:t>（大阪学院大学）　　</a:t>
            </a:r>
            <a:r>
              <a:rPr kumimoji="1" lang="en-US" altLang="ja-JP" b="1" dirty="0">
                <a:latin typeface="ＭＳ Ｐゴシック" panose="020B0600070205080204" pitchFamily="50" charset="-128"/>
                <a:ea typeface="ＭＳ Ｐゴシック" panose="020B0600070205080204" pitchFamily="50" charset="-128"/>
              </a:rPr>
              <a:t>TRIZ</a:t>
            </a:r>
            <a:r>
              <a:rPr kumimoji="1" lang="ja-JP" altLang="en-US" b="1" dirty="0">
                <a:latin typeface="ＭＳ Ｐゴシック" panose="020B0600070205080204" pitchFamily="50" charset="-128"/>
                <a:ea typeface="ＭＳ Ｐゴシック" panose="020B0600070205080204" pitchFamily="50" charset="-128"/>
              </a:rPr>
              <a:t>シンポジウム  </a:t>
            </a:r>
            <a:r>
              <a:rPr kumimoji="1" lang="en-US" altLang="ja-JP" b="1" dirty="0">
                <a:latin typeface="ＭＳ Ｐゴシック" panose="020B0600070205080204" pitchFamily="50" charset="-128"/>
                <a:ea typeface="ＭＳ Ｐゴシック" panose="020B0600070205080204" pitchFamily="50" charset="-128"/>
              </a:rPr>
              <a:t>2026. 9. 3-4  </a:t>
            </a:r>
            <a:endParaRPr kumimoji="1" lang="ja-JP" altLang="en-US" sz="2000" dirty="0"/>
          </a:p>
        </p:txBody>
      </p:sp>
      <p:sp>
        <p:nvSpPr>
          <p:cNvPr id="3" name="テキスト ボックス 2">
            <a:extLst>
              <a:ext uri="{FF2B5EF4-FFF2-40B4-BE49-F238E27FC236}">
                <a16:creationId xmlns:a16="http://schemas.microsoft.com/office/drawing/2014/main" id="{A64452DA-792F-DB49-DB4D-2FAE96FEEFD8}"/>
              </a:ext>
            </a:extLst>
          </p:cNvPr>
          <p:cNvSpPr txBox="1"/>
          <p:nvPr/>
        </p:nvSpPr>
        <p:spPr>
          <a:xfrm>
            <a:off x="125995" y="1230458"/>
            <a:ext cx="9058890" cy="376385"/>
          </a:xfrm>
          <a:prstGeom prst="rect">
            <a:avLst/>
          </a:prstGeom>
          <a:noFill/>
        </p:spPr>
        <p:txBody>
          <a:bodyPr wrap="none" rtlCol="0">
            <a:spAutoFit/>
          </a:bodyPr>
          <a:lstStyle/>
          <a:p>
            <a:r>
              <a:rPr kumimoji="1" lang="ja-JP" altLang="en-US" sz="1846" b="1" dirty="0">
                <a:solidFill>
                  <a:srgbClr val="0000FF"/>
                </a:solidFill>
              </a:rPr>
              <a:t>実現するべき目標：科学的実証に基づいた地震予知の注意報・警報 と 全社会の対応</a:t>
            </a:r>
          </a:p>
        </p:txBody>
      </p:sp>
      <p:sp>
        <p:nvSpPr>
          <p:cNvPr id="5" name="テキスト ボックス 4">
            <a:extLst>
              <a:ext uri="{FF2B5EF4-FFF2-40B4-BE49-F238E27FC236}">
                <a16:creationId xmlns:a16="http://schemas.microsoft.com/office/drawing/2014/main" id="{5A60C539-F753-9F4A-A558-54BE0AB6E906}"/>
              </a:ext>
            </a:extLst>
          </p:cNvPr>
          <p:cNvSpPr txBox="1"/>
          <p:nvPr/>
        </p:nvSpPr>
        <p:spPr>
          <a:xfrm>
            <a:off x="569540" y="4926913"/>
            <a:ext cx="8249003" cy="1622880"/>
          </a:xfrm>
          <a:prstGeom prst="rect">
            <a:avLst/>
          </a:prstGeom>
          <a:noFill/>
        </p:spPr>
        <p:txBody>
          <a:bodyPr wrap="square">
            <a:spAutoFit/>
          </a:bodyPr>
          <a:lstStyle/>
          <a:p>
            <a:pPr>
              <a:lnSpc>
                <a:spcPct val="130000"/>
              </a:lnSpc>
            </a:pPr>
            <a:r>
              <a:rPr kumimoji="1" lang="ja-JP" altLang="en-US" sz="1292" b="1" dirty="0">
                <a:latin typeface="+mn-ea"/>
              </a:rPr>
              <a:t>地震予知情報の発出に対して求められる要件：</a:t>
            </a:r>
            <a:endParaRPr kumimoji="1" lang="en-US" altLang="ja-JP" sz="1292" b="1" dirty="0">
              <a:latin typeface="+mn-ea"/>
            </a:endParaRPr>
          </a:p>
          <a:p>
            <a:pPr>
              <a:lnSpc>
                <a:spcPct val="130000"/>
              </a:lnSpc>
            </a:pPr>
            <a:r>
              <a:rPr kumimoji="1" lang="ja-JP" altLang="en-US" sz="1292" b="1" dirty="0">
                <a:latin typeface="+mn-ea"/>
              </a:rPr>
              <a:t>　　必要性・有効性：　（社会と国民が）防災・減災の対処をするための情報内容と時間的余裕</a:t>
            </a:r>
            <a:endParaRPr kumimoji="1" lang="en-US" altLang="ja-JP" sz="1292" b="1" dirty="0">
              <a:latin typeface="+mn-ea"/>
            </a:endParaRPr>
          </a:p>
          <a:p>
            <a:pPr>
              <a:lnSpc>
                <a:spcPct val="130000"/>
              </a:lnSpc>
            </a:pPr>
            <a:r>
              <a:rPr kumimoji="1" lang="ja-JP" altLang="en-US" sz="1292" b="1" dirty="0">
                <a:latin typeface="+mn-ea"/>
              </a:rPr>
              <a:t>　　情報内容の基本要件：　予知地震の震源地域（所）、規模、発震時期（時）、（想定被害）</a:t>
            </a:r>
            <a:endParaRPr kumimoji="1" lang="en-US" altLang="ja-JP" sz="1292" b="1" dirty="0">
              <a:latin typeface="+mn-ea"/>
            </a:endParaRPr>
          </a:p>
          <a:p>
            <a:pPr>
              <a:lnSpc>
                <a:spcPct val="130000"/>
              </a:lnSpc>
            </a:pPr>
            <a:r>
              <a:rPr kumimoji="1" lang="ja-JP" altLang="en-US" sz="1292" b="1" dirty="0">
                <a:latin typeface="+mn-ea"/>
              </a:rPr>
              <a:t>　　適切性・具体性：　（現有情報に応じて）適切にかつ具体的、明確に記載</a:t>
            </a:r>
            <a:endParaRPr kumimoji="1" lang="en-US" altLang="ja-JP" sz="1292" b="1" dirty="0">
              <a:latin typeface="+mn-ea"/>
            </a:endParaRPr>
          </a:p>
          <a:p>
            <a:pPr>
              <a:lnSpc>
                <a:spcPct val="130000"/>
              </a:lnSpc>
            </a:pPr>
            <a:r>
              <a:rPr kumimoji="1" lang="ja-JP" altLang="en-US" sz="1292" b="1" dirty="0">
                <a:latin typeface="+mn-ea"/>
              </a:rPr>
              <a:t>　　情報の確実性、信頼性：科学的実証性、実証の実績</a:t>
            </a:r>
            <a:endParaRPr kumimoji="1" lang="en-US" altLang="ja-JP" sz="1292" b="1" dirty="0">
              <a:latin typeface="+mn-ea"/>
            </a:endParaRPr>
          </a:p>
          <a:p>
            <a:pPr>
              <a:lnSpc>
                <a:spcPct val="130000"/>
              </a:lnSpc>
            </a:pPr>
            <a:r>
              <a:rPr kumimoji="1" lang="ja-JP" altLang="en-US" sz="1292" b="1" dirty="0">
                <a:latin typeface="+mn-ea"/>
              </a:rPr>
              <a:t>　　　</a:t>
            </a:r>
            <a:r>
              <a:rPr kumimoji="1" lang="en-US" altLang="ja-JP" sz="1292" b="1" dirty="0">
                <a:latin typeface="+mn-ea"/>
                <a:sym typeface="Wingdings" panose="05000000000000000000" pitchFamily="2" charset="2"/>
              </a:rPr>
              <a:t>= </a:t>
            </a:r>
            <a:r>
              <a:rPr kumimoji="1" lang="ja-JP" altLang="en-US" sz="1292" b="1" dirty="0">
                <a:latin typeface="+mn-ea"/>
                <a:sym typeface="Wingdings" panose="05000000000000000000" pitchFamily="2" charset="2"/>
              </a:rPr>
              <a:t>これら全体を保証するのが、科学的実証と国の機関による公的な発表</a:t>
            </a:r>
            <a:endParaRPr kumimoji="1" lang="en-US" altLang="ja-JP" sz="1292" b="1" dirty="0">
              <a:latin typeface="+mn-ea"/>
            </a:endParaRPr>
          </a:p>
        </p:txBody>
      </p:sp>
    </p:spTree>
    <p:extLst>
      <p:ext uri="{BB962C8B-B14F-4D97-AF65-F5344CB8AC3E}">
        <p14:creationId xmlns:p14="http://schemas.microsoft.com/office/powerpoint/2010/main" val="2862540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0D91A-DEB9-2348-7612-A9EC366983C5}"/>
            </a:ext>
          </a:extLst>
        </p:cNvPr>
        <p:cNvGrpSpPr/>
        <p:nvPr/>
      </p:nvGrpSpPr>
      <p:grpSpPr>
        <a:xfrm>
          <a:off x="0" y="0"/>
          <a:ext cx="0" cy="0"/>
          <a:chOff x="0" y="0"/>
          <a:chExt cx="0" cy="0"/>
        </a:xfrm>
      </p:grpSpPr>
      <p:sp>
        <p:nvSpPr>
          <p:cNvPr id="46" name="テキスト ボックス 45">
            <a:extLst>
              <a:ext uri="{FF2B5EF4-FFF2-40B4-BE49-F238E27FC236}">
                <a16:creationId xmlns:a16="http://schemas.microsoft.com/office/drawing/2014/main" id="{1DE5081C-CD73-45FA-44C1-99231220BBAA}"/>
              </a:ext>
            </a:extLst>
          </p:cNvPr>
          <p:cNvSpPr txBox="1"/>
          <p:nvPr/>
        </p:nvSpPr>
        <p:spPr>
          <a:xfrm>
            <a:off x="206894" y="188923"/>
            <a:ext cx="8995580" cy="400110"/>
          </a:xfrm>
          <a:prstGeom prst="rect">
            <a:avLst/>
          </a:prstGeom>
          <a:noFill/>
        </p:spPr>
        <p:txBody>
          <a:bodyPr wrap="square">
            <a:spAutoFit/>
          </a:bodyPr>
          <a:lstStyle/>
          <a:p>
            <a:r>
              <a:rPr kumimoji="1" lang="ja-JP" altLang="en-US" sz="2000" b="1" dirty="0">
                <a:solidFill>
                  <a:srgbClr val="FF0000"/>
                </a:solidFill>
                <a:latin typeface="+mn-ea"/>
                <a:cs typeface="Arial" panose="020B0604020202020204" pitchFamily="34" charset="0"/>
              </a:rPr>
              <a:t>種々の「地震前兆現象」とその観測法</a:t>
            </a:r>
            <a:r>
              <a:rPr kumimoji="1" lang="en-US" altLang="ja-JP" sz="2000" b="1" dirty="0">
                <a:solidFill>
                  <a:srgbClr val="FF0000"/>
                </a:solidFill>
                <a:latin typeface="+mn-ea"/>
                <a:cs typeface="Arial" panose="020B0604020202020204" pitchFamily="34" charset="0"/>
              </a:rPr>
              <a:t>:</a:t>
            </a:r>
            <a:r>
              <a:rPr kumimoji="1" lang="ja-JP" altLang="en-US" sz="2000" b="1" dirty="0">
                <a:solidFill>
                  <a:srgbClr val="FF0000"/>
                </a:solidFill>
                <a:latin typeface="+mn-ea"/>
                <a:cs typeface="Arial" panose="020B0604020202020204" pitchFamily="34" charset="0"/>
              </a:rPr>
              <a:t>　 選択のための観点・考察</a:t>
            </a:r>
          </a:p>
        </p:txBody>
      </p:sp>
      <p:sp>
        <p:nvSpPr>
          <p:cNvPr id="47" name="四角形: 角を丸くする 46">
            <a:extLst>
              <a:ext uri="{FF2B5EF4-FFF2-40B4-BE49-F238E27FC236}">
                <a16:creationId xmlns:a16="http://schemas.microsoft.com/office/drawing/2014/main" id="{E9E438A5-05CF-F259-CCDB-663BA0A3BA0C}"/>
              </a:ext>
            </a:extLst>
          </p:cNvPr>
          <p:cNvSpPr/>
          <p:nvPr/>
        </p:nvSpPr>
        <p:spPr>
          <a:xfrm>
            <a:off x="950981" y="760693"/>
            <a:ext cx="4069782" cy="721574"/>
          </a:xfrm>
          <a:prstGeom prst="roundRect">
            <a:avLst/>
          </a:prstGeom>
          <a:ln w="19050">
            <a:solidFill>
              <a:srgbClr val="C00000"/>
            </a:solidFill>
          </a:ln>
        </p:spPr>
        <p:style>
          <a:lnRef idx="2">
            <a:schemeClr val="accent6"/>
          </a:lnRef>
          <a:fillRef idx="1">
            <a:schemeClr val="lt1"/>
          </a:fillRef>
          <a:effectRef idx="0">
            <a:schemeClr val="accent6"/>
          </a:effectRef>
          <a:fontRef idx="minor">
            <a:schemeClr val="dk1"/>
          </a:fontRef>
        </p:style>
        <p:txBody>
          <a:bodyPr wrap="none" rtlCol="0" anchor="t" anchorCtr="0"/>
          <a:lstStyle/>
          <a:p>
            <a:pPr>
              <a:lnSpc>
                <a:spcPct val="120000"/>
              </a:lnSpc>
            </a:pPr>
            <a:r>
              <a:rPr kumimoji="1" lang="ja-JP" altLang="en-US" sz="1846" dirty="0">
                <a:solidFill>
                  <a:srgbClr val="FF0000"/>
                </a:solidFill>
                <a:latin typeface="+mn-ea"/>
              </a:rPr>
              <a:t>地震 ＝ プレート間／断層間の</a:t>
            </a:r>
            <a:br>
              <a:rPr kumimoji="1" lang="en-US" altLang="ja-JP" sz="1846" dirty="0">
                <a:solidFill>
                  <a:srgbClr val="FF0000"/>
                </a:solidFill>
                <a:latin typeface="+mn-ea"/>
              </a:rPr>
            </a:br>
            <a:r>
              <a:rPr kumimoji="1" lang="ja-JP" altLang="en-US" sz="1846" dirty="0">
                <a:solidFill>
                  <a:srgbClr val="FF0000"/>
                </a:solidFill>
                <a:latin typeface="+mn-ea"/>
              </a:rPr>
              <a:t>　　　　移動圧力による破壊現象</a:t>
            </a:r>
          </a:p>
        </p:txBody>
      </p:sp>
      <p:sp>
        <p:nvSpPr>
          <p:cNvPr id="48" name="四角形: 角を丸くする 47">
            <a:extLst>
              <a:ext uri="{FF2B5EF4-FFF2-40B4-BE49-F238E27FC236}">
                <a16:creationId xmlns:a16="http://schemas.microsoft.com/office/drawing/2014/main" id="{EDFEEC6D-5AB8-E223-BF8B-45D7583EF6C4}"/>
              </a:ext>
            </a:extLst>
          </p:cNvPr>
          <p:cNvSpPr/>
          <p:nvPr/>
        </p:nvSpPr>
        <p:spPr>
          <a:xfrm>
            <a:off x="319897" y="1668736"/>
            <a:ext cx="1693746" cy="844320"/>
          </a:xfrm>
          <a:prstGeom prst="roundRect">
            <a:avLst/>
          </a:prstGeom>
          <a:ln w="19050">
            <a:solidFill>
              <a:srgbClr val="C00000"/>
            </a:solidFill>
          </a:ln>
        </p:spPr>
        <p:style>
          <a:lnRef idx="2">
            <a:schemeClr val="accent6"/>
          </a:lnRef>
          <a:fillRef idx="1">
            <a:schemeClr val="lt1"/>
          </a:fillRef>
          <a:effectRef idx="0">
            <a:schemeClr val="accent6"/>
          </a:effectRef>
          <a:fontRef idx="minor">
            <a:schemeClr val="dk1"/>
          </a:fontRef>
        </p:style>
        <p:txBody>
          <a:bodyPr wrap="none" rtlCol="0" anchor="t" anchorCtr="0"/>
          <a:lstStyle/>
          <a:p>
            <a:pPr>
              <a:lnSpc>
                <a:spcPct val="120000"/>
              </a:lnSpc>
            </a:pPr>
            <a:r>
              <a:rPr kumimoji="1" lang="ja-JP" altLang="en-US" sz="1846" b="1" dirty="0">
                <a:solidFill>
                  <a:srgbClr val="FF0000"/>
                </a:solidFill>
                <a:latin typeface="+mn-ea"/>
              </a:rPr>
              <a:t>基本は </a:t>
            </a:r>
            <a:br>
              <a:rPr kumimoji="1" lang="en-US" altLang="ja-JP" sz="1846" b="1" dirty="0">
                <a:solidFill>
                  <a:srgbClr val="FF0000"/>
                </a:solidFill>
                <a:latin typeface="+mn-ea"/>
              </a:rPr>
            </a:br>
            <a:r>
              <a:rPr kumimoji="1" lang="ja-JP" altLang="en-US" sz="1846" b="1" dirty="0">
                <a:solidFill>
                  <a:srgbClr val="FF0000"/>
                </a:solidFill>
                <a:latin typeface="+mn-ea"/>
              </a:rPr>
              <a:t>　力学的現象　</a:t>
            </a:r>
          </a:p>
        </p:txBody>
      </p:sp>
      <p:sp>
        <p:nvSpPr>
          <p:cNvPr id="49" name="四角形: 角を丸くする 48">
            <a:extLst>
              <a:ext uri="{FF2B5EF4-FFF2-40B4-BE49-F238E27FC236}">
                <a16:creationId xmlns:a16="http://schemas.microsoft.com/office/drawing/2014/main" id="{E6AD8F64-1E86-4313-ABF5-80CE5E94993B}"/>
              </a:ext>
            </a:extLst>
          </p:cNvPr>
          <p:cNvSpPr/>
          <p:nvPr/>
        </p:nvSpPr>
        <p:spPr>
          <a:xfrm>
            <a:off x="3756074" y="1833489"/>
            <a:ext cx="1311109" cy="506438"/>
          </a:xfrm>
          <a:prstGeom prst="roundRect">
            <a:avLst/>
          </a:prstGeom>
          <a:ln w="19050">
            <a:solidFill>
              <a:srgbClr val="C00000"/>
            </a:solidFill>
          </a:ln>
        </p:spPr>
        <p:style>
          <a:lnRef idx="2">
            <a:schemeClr val="accent6"/>
          </a:lnRef>
          <a:fillRef idx="1">
            <a:schemeClr val="lt1"/>
          </a:fillRef>
          <a:effectRef idx="0">
            <a:schemeClr val="accent6"/>
          </a:effectRef>
          <a:fontRef idx="minor">
            <a:schemeClr val="dk1"/>
          </a:fontRef>
        </p:style>
        <p:txBody>
          <a:bodyPr wrap="none" rtlCol="0" anchor="t" anchorCtr="0"/>
          <a:lstStyle/>
          <a:p>
            <a:pPr>
              <a:lnSpc>
                <a:spcPct val="120000"/>
              </a:lnSpc>
            </a:pPr>
            <a:r>
              <a:rPr kumimoji="1" lang="ja-JP" altLang="en-US" sz="1846" b="1" dirty="0">
                <a:solidFill>
                  <a:srgbClr val="FF0000"/>
                </a:solidFill>
                <a:latin typeface="+mn-ea"/>
              </a:rPr>
              <a:t>電気的現象</a:t>
            </a:r>
            <a:endParaRPr kumimoji="1" lang="en-US" altLang="ja-JP" sz="1846" b="1" dirty="0">
              <a:solidFill>
                <a:srgbClr val="FF0000"/>
              </a:solidFill>
              <a:latin typeface="+mn-ea"/>
            </a:endParaRPr>
          </a:p>
        </p:txBody>
      </p:sp>
      <p:sp>
        <p:nvSpPr>
          <p:cNvPr id="50" name="四角形: 角を丸くする 49">
            <a:extLst>
              <a:ext uri="{FF2B5EF4-FFF2-40B4-BE49-F238E27FC236}">
                <a16:creationId xmlns:a16="http://schemas.microsoft.com/office/drawing/2014/main" id="{D2C2713C-246F-D53A-C7FB-A699671DF18C}"/>
              </a:ext>
            </a:extLst>
          </p:cNvPr>
          <p:cNvSpPr/>
          <p:nvPr/>
        </p:nvSpPr>
        <p:spPr>
          <a:xfrm>
            <a:off x="5679127" y="1742220"/>
            <a:ext cx="1557999" cy="721574"/>
          </a:xfrm>
          <a:prstGeom prst="roundRect">
            <a:avLst/>
          </a:prstGeom>
          <a:ln w="19050">
            <a:solidFill>
              <a:srgbClr val="C00000"/>
            </a:solidFill>
          </a:ln>
        </p:spPr>
        <p:style>
          <a:lnRef idx="2">
            <a:schemeClr val="accent6"/>
          </a:lnRef>
          <a:fillRef idx="1">
            <a:schemeClr val="lt1"/>
          </a:fillRef>
          <a:effectRef idx="0">
            <a:schemeClr val="accent6"/>
          </a:effectRef>
          <a:fontRef idx="minor">
            <a:schemeClr val="dk1"/>
          </a:fontRef>
        </p:style>
        <p:txBody>
          <a:bodyPr wrap="none" rtlCol="0" anchor="t" anchorCtr="0"/>
          <a:lstStyle/>
          <a:p>
            <a:pPr>
              <a:lnSpc>
                <a:spcPct val="120000"/>
              </a:lnSpc>
            </a:pPr>
            <a:r>
              <a:rPr kumimoji="1" lang="ja-JP" altLang="en-US" sz="1846" b="1" dirty="0">
                <a:solidFill>
                  <a:srgbClr val="FF0000"/>
                </a:solidFill>
                <a:latin typeface="+mn-ea"/>
              </a:rPr>
              <a:t>磁気的、</a:t>
            </a:r>
            <a:br>
              <a:rPr kumimoji="1" lang="en-US" altLang="ja-JP" sz="1846" b="1" dirty="0">
                <a:solidFill>
                  <a:srgbClr val="FF0000"/>
                </a:solidFill>
                <a:latin typeface="+mn-ea"/>
              </a:rPr>
            </a:br>
            <a:r>
              <a:rPr kumimoji="1" lang="ja-JP" altLang="en-US" sz="1846" b="1" dirty="0">
                <a:solidFill>
                  <a:srgbClr val="FF0000"/>
                </a:solidFill>
                <a:latin typeface="+mn-ea"/>
              </a:rPr>
              <a:t>電磁気的現象</a:t>
            </a:r>
          </a:p>
        </p:txBody>
      </p:sp>
      <p:sp>
        <p:nvSpPr>
          <p:cNvPr id="51" name="四角形: 角を丸くする 50">
            <a:extLst>
              <a:ext uri="{FF2B5EF4-FFF2-40B4-BE49-F238E27FC236}">
                <a16:creationId xmlns:a16="http://schemas.microsoft.com/office/drawing/2014/main" id="{C2EEEB3E-E4C2-0063-5F13-2087F4C4692F}"/>
              </a:ext>
            </a:extLst>
          </p:cNvPr>
          <p:cNvSpPr/>
          <p:nvPr/>
        </p:nvSpPr>
        <p:spPr>
          <a:xfrm>
            <a:off x="7581080" y="1818185"/>
            <a:ext cx="1247804" cy="721574"/>
          </a:xfrm>
          <a:prstGeom prst="roundRect">
            <a:avLst/>
          </a:prstGeom>
          <a:ln w="19050">
            <a:solidFill>
              <a:srgbClr val="C00000"/>
            </a:solidFill>
          </a:ln>
        </p:spPr>
        <p:style>
          <a:lnRef idx="2">
            <a:schemeClr val="accent6"/>
          </a:lnRef>
          <a:fillRef idx="1">
            <a:schemeClr val="lt1"/>
          </a:fillRef>
          <a:effectRef idx="0">
            <a:schemeClr val="accent6"/>
          </a:effectRef>
          <a:fontRef idx="minor">
            <a:schemeClr val="dk1"/>
          </a:fontRef>
        </p:style>
        <p:txBody>
          <a:bodyPr wrap="none" rtlCol="0" anchor="t" anchorCtr="0"/>
          <a:lstStyle/>
          <a:p>
            <a:pPr>
              <a:lnSpc>
                <a:spcPct val="120000"/>
              </a:lnSpc>
            </a:pPr>
            <a:r>
              <a:rPr kumimoji="1" lang="ja-JP" altLang="en-US" sz="1846" b="1" dirty="0">
                <a:solidFill>
                  <a:srgbClr val="FF0000"/>
                </a:solidFill>
                <a:latin typeface="+mn-ea"/>
              </a:rPr>
              <a:t>その他</a:t>
            </a:r>
            <a:br>
              <a:rPr kumimoji="1" lang="en-US" altLang="ja-JP" sz="1846" b="1" dirty="0">
                <a:solidFill>
                  <a:srgbClr val="FF0000"/>
                </a:solidFill>
                <a:latin typeface="+mn-ea"/>
              </a:rPr>
            </a:br>
            <a:r>
              <a:rPr kumimoji="1" lang="ja-JP" altLang="en-US" sz="1846" b="1" dirty="0">
                <a:solidFill>
                  <a:srgbClr val="FF0000"/>
                </a:solidFill>
                <a:latin typeface="+mn-ea"/>
              </a:rPr>
              <a:t>種々の現象</a:t>
            </a:r>
          </a:p>
        </p:txBody>
      </p:sp>
      <p:sp>
        <p:nvSpPr>
          <p:cNvPr id="52" name="四角形: 角を丸くする 51">
            <a:extLst>
              <a:ext uri="{FF2B5EF4-FFF2-40B4-BE49-F238E27FC236}">
                <a16:creationId xmlns:a16="http://schemas.microsoft.com/office/drawing/2014/main" id="{F22E3837-768D-9CA3-2FE7-1236CAF85AB6}"/>
              </a:ext>
            </a:extLst>
          </p:cNvPr>
          <p:cNvSpPr/>
          <p:nvPr/>
        </p:nvSpPr>
        <p:spPr>
          <a:xfrm>
            <a:off x="228111" y="3662862"/>
            <a:ext cx="793418" cy="626368"/>
          </a:xfrm>
          <a:prstGeom prst="roundRect">
            <a:avLst/>
          </a:prstGeom>
          <a:solidFill>
            <a:srgbClr val="FFFFCC"/>
          </a:solidFill>
        </p:spPr>
        <p:style>
          <a:lnRef idx="2">
            <a:schemeClr val="accent6"/>
          </a:lnRef>
          <a:fillRef idx="1">
            <a:schemeClr val="lt1"/>
          </a:fillRef>
          <a:effectRef idx="0">
            <a:schemeClr val="accent6"/>
          </a:effectRef>
          <a:fontRef idx="minor">
            <a:schemeClr val="dk1"/>
          </a:fontRef>
        </p:style>
        <p:txBody>
          <a:bodyPr wrap="none" rtlCol="0" anchor="t" anchorCtr="0"/>
          <a:lstStyle/>
          <a:p>
            <a:pPr>
              <a:lnSpc>
                <a:spcPct val="120000"/>
              </a:lnSpc>
            </a:pPr>
            <a:r>
              <a:rPr kumimoji="1" lang="ja-JP" altLang="en-US" sz="1477" dirty="0">
                <a:latin typeface="+mn-ea"/>
              </a:rPr>
              <a:t>水平</a:t>
            </a:r>
            <a:r>
              <a:rPr kumimoji="1" lang="en-US" altLang="ja-JP" sz="1477" dirty="0">
                <a:latin typeface="+mn-ea"/>
              </a:rPr>
              <a:t>/</a:t>
            </a:r>
            <a:r>
              <a:rPr kumimoji="1" lang="ja-JP" altLang="en-US" sz="1477" dirty="0">
                <a:latin typeface="+mn-ea"/>
              </a:rPr>
              <a:t>上</a:t>
            </a:r>
            <a:br>
              <a:rPr kumimoji="1" lang="en-US" altLang="ja-JP" sz="1477" dirty="0">
                <a:latin typeface="+mn-ea"/>
              </a:rPr>
            </a:br>
            <a:r>
              <a:rPr kumimoji="1" lang="ja-JP" altLang="en-US" sz="1477" dirty="0">
                <a:latin typeface="+mn-ea"/>
              </a:rPr>
              <a:t>下移動</a:t>
            </a:r>
          </a:p>
        </p:txBody>
      </p:sp>
      <p:sp>
        <p:nvSpPr>
          <p:cNvPr id="53" name="四角形: 角を丸くする 52">
            <a:extLst>
              <a:ext uri="{FF2B5EF4-FFF2-40B4-BE49-F238E27FC236}">
                <a16:creationId xmlns:a16="http://schemas.microsoft.com/office/drawing/2014/main" id="{A59A5109-98E0-92D5-38DA-3441F7D93670}"/>
              </a:ext>
            </a:extLst>
          </p:cNvPr>
          <p:cNvSpPr/>
          <p:nvPr/>
        </p:nvSpPr>
        <p:spPr>
          <a:xfrm>
            <a:off x="1152853" y="3642850"/>
            <a:ext cx="655554" cy="648341"/>
          </a:xfrm>
          <a:prstGeom prst="roundRect">
            <a:avLst/>
          </a:prstGeom>
        </p:spPr>
        <p:style>
          <a:lnRef idx="2">
            <a:schemeClr val="accent6"/>
          </a:lnRef>
          <a:fillRef idx="1">
            <a:schemeClr val="lt1"/>
          </a:fillRef>
          <a:effectRef idx="0">
            <a:schemeClr val="accent6"/>
          </a:effectRef>
          <a:fontRef idx="minor">
            <a:schemeClr val="dk1"/>
          </a:fontRef>
        </p:style>
        <p:txBody>
          <a:bodyPr wrap="none" rtlCol="0" anchor="t" anchorCtr="0"/>
          <a:lstStyle/>
          <a:p>
            <a:pPr>
              <a:lnSpc>
                <a:spcPct val="120000"/>
              </a:lnSpc>
            </a:pPr>
            <a:r>
              <a:rPr kumimoji="1" lang="ja-JP" altLang="en-US" sz="1477" dirty="0">
                <a:latin typeface="+mn-ea"/>
              </a:rPr>
              <a:t>圧力</a:t>
            </a:r>
            <a:r>
              <a:rPr kumimoji="1" lang="en-US" altLang="ja-JP" sz="1477" dirty="0">
                <a:latin typeface="+mn-ea"/>
              </a:rPr>
              <a:t>/</a:t>
            </a:r>
            <a:br>
              <a:rPr kumimoji="1" lang="en-US" altLang="ja-JP" sz="1477" dirty="0">
                <a:latin typeface="+mn-ea"/>
              </a:rPr>
            </a:br>
            <a:r>
              <a:rPr kumimoji="1" lang="ja-JP" altLang="en-US" sz="1477" dirty="0">
                <a:latin typeface="+mn-ea"/>
              </a:rPr>
              <a:t>歪</a:t>
            </a:r>
          </a:p>
        </p:txBody>
      </p:sp>
      <p:sp>
        <p:nvSpPr>
          <p:cNvPr id="54" name="四角形: 角を丸くする 53">
            <a:extLst>
              <a:ext uri="{FF2B5EF4-FFF2-40B4-BE49-F238E27FC236}">
                <a16:creationId xmlns:a16="http://schemas.microsoft.com/office/drawing/2014/main" id="{7B1175AC-1616-4DB9-A67F-23C3029E863F}"/>
              </a:ext>
            </a:extLst>
          </p:cNvPr>
          <p:cNvSpPr/>
          <p:nvPr/>
        </p:nvSpPr>
        <p:spPr>
          <a:xfrm>
            <a:off x="1960789" y="3631377"/>
            <a:ext cx="655554" cy="668251"/>
          </a:xfrm>
          <a:prstGeom prst="roundRect">
            <a:avLst/>
          </a:prstGeom>
        </p:spPr>
        <p:style>
          <a:lnRef idx="2">
            <a:schemeClr val="accent6"/>
          </a:lnRef>
          <a:fillRef idx="1">
            <a:schemeClr val="lt1"/>
          </a:fillRef>
          <a:effectRef idx="0">
            <a:schemeClr val="accent6"/>
          </a:effectRef>
          <a:fontRef idx="minor">
            <a:schemeClr val="dk1"/>
          </a:fontRef>
        </p:style>
        <p:txBody>
          <a:bodyPr wrap="none" rtlCol="0" anchor="t" anchorCtr="0"/>
          <a:lstStyle/>
          <a:p>
            <a:pPr>
              <a:lnSpc>
                <a:spcPct val="120000"/>
              </a:lnSpc>
            </a:pPr>
            <a:r>
              <a:rPr kumimoji="1" lang="ja-JP" altLang="en-US" sz="1477" dirty="0">
                <a:latin typeface="+mn-ea"/>
              </a:rPr>
              <a:t>前震</a:t>
            </a:r>
          </a:p>
        </p:txBody>
      </p:sp>
      <p:sp>
        <p:nvSpPr>
          <p:cNvPr id="55" name="正方形/長方形 54">
            <a:extLst>
              <a:ext uri="{FF2B5EF4-FFF2-40B4-BE49-F238E27FC236}">
                <a16:creationId xmlns:a16="http://schemas.microsoft.com/office/drawing/2014/main" id="{03B31C03-6DF6-073B-2B73-18BDE908B157}"/>
              </a:ext>
            </a:extLst>
          </p:cNvPr>
          <p:cNvSpPr/>
          <p:nvPr/>
        </p:nvSpPr>
        <p:spPr>
          <a:xfrm>
            <a:off x="511366" y="5120213"/>
            <a:ext cx="1870323" cy="62845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477" dirty="0">
                <a:latin typeface="+mn-ea"/>
              </a:rPr>
              <a:t>破壊のタイミングを</a:t>
            </a:r>
            <a:br>
              <a:rPr kumimoji="1" lang="en-US" altLang="ja-JP" sz="1477" dirty="0">
                <a:latin typeface="+mn-ea"/>
              </a:rPr>
            </a:br>
            <a:r>
              <a:rPr kumimoji="1" lang="ja-JP" altLang="en-US" sz="1477" dirty="0">
                <a:latin typeface="+mn-ea"/>
              </a:rPr>
              <a:t>予知することが課題</a:t>
            </a:r>
          </a:p>
        </p:txBody>
      </p:sp>
      <p:sp>
        <p:nvSpPr>
          <p:cNvPr id="56" name="テキスト ボックス 55">
            <a:extLst>
              <a:ext uri="{FF2B5EF4-FFF2-40B4-BE49-F238E27FC236}">
                <a16:creationId xmlns:a16="http://schemas.microsoft.com/office/drawing/2014/main" id="{EFA055F6-A309-1C39-E4F8-F20B8FC124CF}"/>
              </a:ext>
            </a:extLst>
          </p:cNvPr>
          <p:cNvSpPr txBox="1"/>
          <p:nvPr/>
        </p:nvSpPr>
        <p:spPr>
          <a:xfrm>
            <a:off x="3776474" y="2296784"/>
            <a:ext cx="1345578" cy="350352"/>
          </a:xfrm>
          <a:prstGeom prst="rect">
            <a:avLst/>
          </a:prstGeom>
          <a:noFill/>
        </p:spPr>
        <p:txBody>
          <a:bodyPr wrap="square">
            <a:spAutoFit/>
          </a:bodyPr>
          <a:lstStyle/>
          <a:p>
            <a:pPr>
              <a:lnSpc>
                <a:spcPct val="120000"/>
              </a:lnSpc>
            </a:pPr>
            <a:r>
              <a:rPr kumimoji="1" lang="ja-JP" altLang="en-US" sz="1477" dirty="0">
                <a:solidFill>
                  <a:srgbClr val="0000FF"/>
                </a:solidFill>
                <a:latin typeface="+mn-ea"/>
              </a:rPr>
              <a:t>（圧電効果）</a:t>
            </a:r>
            <a:endParaRPr kumimoji="1" lang="en-US" altLang="ja-JP" sz="1477" dirty="0">
              <a:solidFill>
                <a:srgbClr val="0000FF"/>
              </a:solidFill>
              <a:latin typeface="+mn-ea"/>
            </a:endParaRPr>
          </a:p>
        </p:txBody>
      </p:sp>
      <p:cxnSp>
        <p:nvCxnSpPr>
          <p:cNvPr id="57" name="直線矢印コネクタ 56">
            <a:extLst>
              <a:ext uri="{FF2B5EF4-FFF2-40B4-BE49-F238E27FC236}">
                <a16:creationId xmlns:a16="http://schemas.microsoft.com/office/drawing/2014/main" id="{E1AB70B0-BAE5-1905-5BC6-7B4E5582B757}"/>
              </a:ext>
            </a:extLst>
          </p:cNvPr>
          <p:cNvCxnSpPr>
            <a:cxnSpLocks/>
            <a:stCxn id="48" idx="3"/>
            <a:endCxn id="49" idx="1"/>
          </p:cNvCxnSpPr>
          <p:nvPr/>
        </p:nvCxnSpPr>
        <p:spPr>
          <a:xfrm flipV="1">
            <a:off x="2013647" y="2086705"/>
            <a:ext cx="1742430" cy="4191"/>
          </a:xfrm>
          <a:prstGeom prst="straightConnector1">
            <a:avLst/>
          </a:prstGeom>
          <a:ln w="5715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8" name="直線矢印コネクタ 57">
            <a:extLst>
              <a:ext uri="{FF2B5EF4-FFF2-40B4-BE49-F238E27FC236}">
                <a16:creationId xmlns:a16="http://schemas.microsoft.com/office/drawing/2014/main" id="{838E5A78-9E12-E44A-C436-FB380BB14920}"/>
              </a:ext>
            </a:extLst>
          </p:cNvPr>
          <p:cNvCxnSpPr>
            <a:cxnSpLocks/>
            <a:stCxn id="49" idx="3"/>
            <a:endCxn id="50" idx="1"/>
          </p:cNvCxnSpPr>
          <p:nvPr/>
        </p:nvCxnSpPr>
        <p:spPr>
          <a:xfrm>
            <a:off x="5067183" y="2086708"/>
            <a:ext cx="611945" cy="16299"/>
          </a:xfrm>
          <a:prstGeom prst="straightConnector1">
            <a:avLst/>
          </a:prstGeom>
          <a:ln w="57150">
            <a:prstDash val="sysDash"/>
            <a:tailEnd type="triangle"/>
          </a:ln>
        </p:spPr>
        <p:style>
          <a:lnRef idx="1">
            <a:schemeClr val="accent1"/>
          </a:lnRef>
          <a:fillRef idx="0">
            <a:schemeClr val="accent1"/>
          </a:fillRef>
          <a:effectRef idx="0">
            <a:schemeClr val="accent1"/>
          </a:effectRef>
          <a:fontRef idx="minor">
            <a:schemeClr val="tx1"/>
          </a:fontRef>
        </p:style>
      </p:cxnSp>
      <p:sp>
        <p:nvSpPr>
          <p:cNvPr id="59" name="左中かっこ 58">
            <a:extLst>
              <a:ext uri="{FF2B5EF4-FFF2-40B4-BE49-F238E27FC236}">
                <a16:creationId xmlns:a16="http://schemas.microsoft.com/office/drawing/2014/main" id="{8486CAF7-06B4-A9AD-6C0B-3112D9B51706}"/>
              </a:ext>
            </a:extLst>
          </p:cNvPr>
          <p:cNvSpPr/>
          <p:nvPr/>
        </p:nvSpPr>
        <p:spPr>
          <a:xfrm rot="5400000">
            <a:off x="1166194" y="2247770"/>
            <a:ext cx="481811" cy="2466066"/>
          </a:xfrm>
          <a:prstGeom prst="leftBrace">
            <a:avLst>
              <a:gd name="adj1" fmla="val 8333"/>
              <a:gd name="adj2" fmla="val 5025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662">
              <a:latin typeface="+mn-ea"/>
            </a:endParaRPr>
          </a:p>
        </p:txBody>
      </p:sp>
      <p:sp>
        <p:nvSpPr>
          <p:cNvPr id="60" name="左中かっこ 59">
            <a:extLst>
              <a:ext uri="{FF2B5EF4-FFF2-40B4-BE49-F238E27FC236}">
                <a16:creationId xmlns:a16="http://schemas.microsoft.com/office/drawing/2014/main" id="{340C615F-B6AC-88FA-D44D-C8CBC765030E}"/>
              </a:ext>
            </a:extLst>
          </p:cNvPr>
          <p:cNvSpPr/>
          <p:nvPr/>
        </p:nvSpPr>
        <p:spPr>
          <a:xfrm rot="16200000">
            <a:off x="5251224" y="838534"/>
            <a:ext cx="438257" cy="3628317"/>
          </a:xfrm>
          <a:prstGeom prst="leftBrace">
            <a:avLst>
              <a:gd name="adj1" fmla="val 8333"/>
              <a:gd name="adj2" fmla="val 57742"/>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662">
              <a:latin typeface="+mn-ea"/>
            </a:endParaRPr>
          </a:p>
        </p:txBody>
      </p:sp>
      <p:sp>
        <p:nvSpPr>
          <p:cNvPr id="61" name="左中かっこ 60">
            <a:extLst>
              <a:ext uri="{FF2B5EF4-FFF2-40B4-BE49-F238E27FC236}">
                <a16:creationId xmlns:a16="http://schemas.microsoft.com/office/drawing/2014/main" id="{19BACF3F-5C5E-3BCC-D10A-6AF1B641003B}"/>
              </a:ext>
            </a:extLst>
          </p:cNvPr>
          <p:cNvSpPr/>
          <p:nvPr/>
        </p:nvSpPr>
        <p:spPr>
          <a:xfrm rot="5400000">
            <a:off x="5564050" y="551088"/>
            <a:ext cx="341041" cy="5956517"/>
          </a:xfrm>
          <a:prstGeom prst="leftBrace">
            <a:avLst>
              <a:gd name="adj1" fmla="val 8333"/>
              <a:gd name="adj2" fmla="val 49191"/>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1662">
              <a:latin typeface="+mn-ea"/>
            </a:endParaRPr>
          </a:p>
        </p:txBody>
      </p:sp>
      <p:sp>
        <p:nvSpPr>
          <p:cNvPr id="62" name="四角形: 角を丸くする 61">
            <a:extLst>
              <a:ext uri="{FF2B5EF4-FFF2-40B4-BE49-F238E27FC236}">
                <a16:creationId xmlns:a16="http://schemas.microsoft.com/office/drawing/2014/main" id="{D730A4BD-4236-99AE-B882-5F69C1540E01}"/>
              </a:ext>
            </a:extLst>
          </p:cNvPr>
          <p:cNvSpPr/>
          <p:nvPr/>
        </p:nvSpPr>
        <p:spPr>
          <a:xfrm>
            <a:off x="2904973" y="3631792"/>
            <a:ext cx="1095879" cy="668251"/>
          </a:xfrm>
          <a:prstGeom prst="roundRect">
            <a:avLst/>
          </a:prstGeom>
          <a:solidFill>
            <a:srgbClr val="FEB67A"/>
          </a:solidFill>
        </p:spPr>
        <p:style>
          <a:lnRef idx="2">
            <a:schemeClr val="accent6"/>
          </a:lnRef>
          <a:fillRef idx="1">
            <a:schemeClr val="lt1"/>
          </a:fillRef>
          <a:effectRef idx="0">
            <a:schemeClr val="accent6"/>
          </a:effectRef>
          <a:fontRef idx="minor">
            <a:schemeClr val="dk1"/>
          </a:fontRef>
        </p:style>
        <p:txBody>
          <a:bodyPr wrap="none" rtlCol="0" anchor="t" anchorCtr="0"/>
          <a:lstStyle/>
          <a:p>
            <a:pPr>
              <a:lnSpc>
                <a:spcPct val="120000"/>
              </a:lnSpc>
            </a:pPr>
            <a:r>
              <a:rPr kumimoji="1" lang="ja-JP" altLang="en-US" sz="1477" dirty="0">
                <a:latin typeface="+mn-ea"/>
              </a:rPr>
              <a:t>地中の</a:t>
            </a:r>
            <a:endParaRPr kumimoji="1" lang="en-US" altLang="ja-JP" sz="1477" dirty="0">
              <a:latin typeface="+mn-ea"/>
            </a:endParaRPr>
          </a:p>
          <a:p>
            <a:pPr>
              <a:lnSpc>
                <a:spcPct val="120000"/>
              </a:lnSpc>
            </a:pPr>
            <a:r>
              <a:rPr kumimoji="1" lang="en-US" altLang="ja-JP" sz="1477" dirty="0">
                <a:latin typeface="+mn-ea"/>
              </a:rPr>
              <a:t>(</a:t>
            </a:r>
            <a:r>
              <a:rPr kumimoji="1" lang="ja-JP" altLang="en-US" sz="1477" dirty="0">
                <a:latin typeface="+mn-ea"/>
              </a:rPr>
              <a:t>垂直</a:t>
            </a:r>
            <a:r>
              <a:rPr kumimoji="1" lang="en-US" altLang="ja-JP" sz="1477" dirty="0">
                <a:latin typeface="+mn-ea"/>
              </a:rPr>
              <a:t>)</a:t>
            </a:r>
            <a:r>
              <a:rPr kumimoji="1" lang="ja-JP" altLang="en-US" sz="1477" dirty="0">
                <a:latin typeface="+mn-ea"/>
              </a:rPr>
              <a:t>電場</a:t>
            </a:r>
          </a:p>
        </p:txBody>
      </p:sp>
      <p:cxnSp>
        <p:nvCxnSpPr>
          <p:cNvPr id="63" name="直線矢印コネクタ 62">
            <a:extLst>
              <a:ext uri="{FF2B5EF4-FFF2-40B4-BE49-F238E27FC236}">
                <a16:creationId xmlns:a16="http://schemas.microsoft.com/office/drawing/2014/main" id="{18E43366-D799-75FE-FD17-D48254F618F0}"/>
              </a:ext>
            </a:extLst>
          </p:cNvPr>
          <p:cNvCxnSpPr>
            <a:cxnSpLocks/>
            <a:stCxn id="60" idx="1"/>
            <a:endCxn id="61" idx="1"/>
          </p:cNvCxnSpPr>
          <p:nvPr/>
        </p:nvCxnSpPr>
        <p:spPr>
          <a:xfrm>
            <a:off x="5751257" y="2871821"/>
            <a:ext cx="31502" cy="487005"/>
          </a:xfrm>
          <a:prstGeom prst="straightConnector1">
            <a:avLst/>
          </a:prstGeom>
          <a:ln w="57150">
            <a:prstDash val="sysDash"/>
            <a:tailEnd type="triangle"/>
          </a:ln>
        </p:spPr>
        <p:style>
          <a:lnRef idx="1">
            <a:schemeClr val="accent1"/>
          </a:lnRef>
          <a:fillRef idx="0">
            <a:schemeClr val="accent1"/>
          </a:fillRef>
          <a:effectRef idx="0">
            <a:schemeClr val="accent1"/>
          </a:effectRef>
          <a:fontRef idx="minor">
            <a:schemeClr val="tx1"/>
          </a:fontRef>
        </p:style>
      </p:cxnSp>
      <p:sp>
        <p:nvSpPr>
          <p:cNvPr id="64" name="テキスト ボックス 63">
            <a:extLst>
              <a:ext uri="{FF2B5EF4-FFF2-40B4-BE49-F238E27FC236}">
                <a16:creationId xmlns:a16="http://schemas.microsoft.com/office/drawing/2014/main" id="{C299AB41-C8BB-C342-7F6A-7C427CC4BAF1}"/>
              </a:ext>
            </a:extLst>
          </p:cNvPr>
          <p:cNvSpPr txBox="1"/>
          <p:nvPr/>
        </p:nvSpPr>
        <p:spPr>
          <a:xfrm>
            <a:off x="6134221" y="2766173"/>
            <a:ext cx="2578607" cy="689612"/>
          </a:xfrm>
          <a:prstGeom prst="rect">
            <a:avLst/>
          </a:prstGeom>
          <a:noFill/>
          <a:ln w="12700">
            <a:solidFill>
              <a:srgbClr val="0000FF"/>
            </a:solidFill>
          </a:ln>
        </p:spPr>
        <p:txBody>
          <a:bodyPr wrap="square">
            <a:spAutoFit/>
          </a:bodyPr>
          <a:lstStyle/>
          <a:p>
            <a:pPr>
              <a:lnSpc>
                <a:spcPct val="120000"/>
              </a:lnSpc>
            </a:pPr>
            <a:r>
              <a:rPr kumimoji="1" lang="ja-JP" altLang="en-US" sz="1662" dirty="0">
                <a:solidFill>
                  <a:srgbClr val="003399"/>
                </a:solidFill>
                <a:latin typeface="+mn-ea"/>
              </a:rPr>
              <a:t>現象の多様性と広域伝搬。</a:t>
            </a:r>
            <a:endParaRPr kumimoji="1" lang="en-US" altLang="ja-JP" sz="1662" dirty="0">
              <a:solidFill>
                <a:srgbClr val="003399"/>
              </a:solidFill>
              <a:latin typeface="+mn-ea"/>
            </a:endParaRPr>
          </a:p>
          <a:p>
            <a:pPr>
              <a:lnSpc>
                <a:spcPct val="120000"/>
              </a:lnSpc>
            </a:pPr>
            <a:r>
              <a:rPr kumimoji="1" lang="ja-JP" altLang="en-US" sz="1662" dirty="0">
                <a:solidFill>
                  <a:srgbClr val="003399"/>
                </a:solidFill>
                <a:latin typeface="+mn-ea"/>
              </a:rPr>
              <a:t>多様で高感度の測定法</a:t>
            </a:r>
            <a:endParaRPr kumimoji="1" lang="en-US" altLang="ja-JP" sz="1662" dirty="0">
              <a:solidFill>
                <a:srgbClr val="003399"/>
              </a:solidFill>
              <a:latin typeface="+mn-ea"/>
            </a:endParaRPr>
          </a:p>
        </p:txBody>
      </p:sp>
      <p:sp>
        <p:nvSpPr>
          <p:cNvPr id="65" name="四角形: 角を丸くする 64">
            <a:extLst>
              <a:ext uri="{FF2B5EF4-FFF2-40B4-BE49-F238E27FC236}">
                <a16:creationId xmlns:a16="http://schemas.microsoft.com/office/drawing/2014/main" id="{CD9B1D8A-B8B3-FC65-A234-950A5A392EA0}"/>
              </a:ext>
            </a:extLst>
          </p:cNvPr>
          <p:cNvSpPr/>
          <p:nvPr/>
        </p:nvSpPr>
        <p:spPr>
          <a:xfrm>
            <a:off x="4123941" y="3622022"/>
            <a:ext cx="1095879" cy="678021"/>
          </a:xfrm>
          <a:prstGeom prst="roundRect">
            <a:avLst/>
          </a:prstGeom>
        </p:spPr>
        <p:style>
          <a:lnRef idx="2">
            <a:schemeClr val="accent6"/>
          </a:lnRef>
          <a:fillRef idx="1">
            <a:schemeClr val="lt1"/>
          </a:fillRef>
          <a:effectRef idx="0">
            <a:schemeClr val="accent6"/>
          </a:effectRef>
          <a:fontRef idx="minor">
            <a:schemeClr val="dk1"/>
          </a:fontRef>
        </p:style>
        <p:txBody>
          <a:bodyPr wrap="none" rtlCol="0" anchor="t" anchorCtr="0"/>
          <a:lstStyle/>
          <a:p>
            <a:pPr>
              <a:lnSpc>
                <a:spcPct val="120000"/>
              </a:lnSpc>
            </a:pPr>
            <a:r>
              <a:rPr kumimoji="1" lang="ja-JP" altLang="en-US" sz="1477" dirty="0">
                <a:latin typeface="+mn-ea"/>
              </a:rPr>
              <a:t>地上の</a:t>
            </a:r>
            <a:endParaRPr kumimoji="1" lang="en-US" altLang="ja-JP" sz="1477" dirty="0">
              <a:latin typeface="+mn-ea"/>
            </a:endParaRPr>
          </a:p>
          <a:p>
            <a:pPr>
              <a:lnSpc>
                <a:spcPct val="120000"/>
              </a:lnSpc>
            </a:pPr>
            <a:r>
              <a:rPr kumimoji="1" lang="en-US" altLang="ja-JP" sz="1477" dirty="0">
                <a:latin typeface="+mn-ea"/>
              </a:rPr>
              <a:t>(</a:t>
            </a:r>
            <a:r>
              <a:rPr kumimoji="1" lang="ja-JP" altLang="en-US" sz="1477" dirty="0">
                <a:latin typeface="+mn-ea"/>
              </a:rPr>
              <a:t>水平</a:t>
            </a:r>
            <a:r>
              <a:rPr kumimoji="1" lang="en-US" altLang="ja-JP" sz="1477" dirty="0">
                <a:latin typeface="+mn-ea"/>
              </a:rPr>
              <a:t>)</a:t>
            </a:r>
            <a:r>
              <a:rPr kumimoji="1" lang="ja-JP" altLang="en-US" sz="1477" dirty="0">
                <a:latin typeface="+mn-ea"/>
              </a:rPr>
              <a:t>電場</a:t>
            </a:r>
          </a:p>
        </p:txBody>
      </p:sp>
      <p:sp>
        <p:nvSpPr>
          <p:cNvPr id="66" name="四角形: 角を丸くする 65">
            <a:extLst>
              <a:ext uri="{FF2B5EF4-FFF2-40B4-BE49-F238E27FC236}">
                <a16:creationId xmlns:a16="http://schemas.microsoft.com/office/drawing/2014/main" id="{F7B9AC8A-EA46-ECCF-06E6-6CC65960EEAE}"/>
              </a:ext>
            </a:extLst>
          </p:cNvPr>
          <p:cNvSpPr/>
          <p:nvPr/>
        </p:nvSpPr>
        <p:spPr>
          <a:xfrm>
            <a:off x="5335137" y="3631375"/>
            <a:ext cx="894037" cy="689494"/>
          </a:xfrm>
          <a:prstGeom prst="roundRect">
            <a:avLst/>
          </a:prstGeom>
          <a:solidFill>
            <a:srgbClr val="FFE593"/>
          </a:solidFill>
        </p:spPr>
        <p:style>
          <a:lnRef idx="2">
            <a:schemeClr val="accent6"/>
          </a:lnRef>
          <a:fillRef idx="1">
            <a:schemeClr val="lt1"/>
          </a:fillRef>
          <a:effectRef idx="0">
            <a:schemeClr val="accent6"/>
          </a:effectRef>
          <a:fontRef idx="minor">
            <a:schemeClr val="dk1"/>
          </a:fontRef>
        </p:style>
        <p:txBody>
          <a:bodyPr wrap="none" rtlCol="0" anchor="t" anchorCtr="0"/>
          <a:lstStyle/>
          <a:p>
            <a:pPr>
              <a:lnSpc>
                <a:spcPct val="120000"/>
              </a:lnSpc>
            </a:pPr>
            <a:r>
              <a:rPr kumimoji="1" lang="ja-JP" altLang="en-US" sz="1477" dirty="0">
                <a:latin typeface="+mn-ea"/>
              </a:rPr>
              <a:t>地上の</a:t>
            </a:r>
            <a:endParaRPr kumimoji="1" lang="en-US" altLang="ja-JP" sz="1477" dirty="0">
              <a:latin typeface="+mn-ea"/>
            </a:endParaRPr>
          </a:p>
          <a:p>
            <a:pPr>
              <a:lnSpc>
                <a:spcPct val="120000"/>
              </a:lnSpc>
            </a:pPr>
            <a:r>
              <a:rPr kumimoji="1" lang="ja-JP" altLang="en-US" sz="1477" dirty="0">
                <a:latin typeface="+mn-ea"/>
              </a:rPr>
              <a:t>電磁波</a:t>
            </a:r>
          </a:p>
        </p:txBody>
      </p:sp>
      <p:sp>
        <p:nvSpPr>
          <p:cNvPr id="67" name="四角形: 角を丸くする 66">
            <a:extLst>
              <a:ext uri="{FF2B5EF4-FFF2-40B4-BE49-F238E27FC236}">
                <a16:creationId xmlns:a16="http://schemas.microsoft.com/office/drawing/2014/main" id="{0EFC4EF2-FC9F-8E5B-5AFE-0E82F150FA5D}"/>
              </a:ext>
            </a:extLst>
          </p:cNvPr>
          <p:cNvSpPr/>
          <p:nvPr/>
        </p:nvSpPr>
        <p:spPr>
          <a:xfrm>
            <a:off x="6740460" y="3631375"/>
            <a:ext cx="1645998" cy="689080"/>
          </a:xfrm>
          <a:prstGeom prst="roundRect">
            <a:avLst/>
          </a:prstGeom>
          <a:solidFill>
            <a:srgbClr val="CCFFFF"/>
          </a:solidFill>
        </p:spPr>
        <p:style>
          <a:lnRef idx="2">
            <a:schemeClr val="accent6"/>
          </a:lnRef>
          <a:fillRef idx="1">
            <a:schemeClr val="lt1"/>
          </a:fillRef>
          <a:effectRef idx="0">
            <a:schemeClr val="accent6"/>
          </a:effectRef>
          <a:fontRef idx="minor">
            <a:schemeClr val="dk1"/>
          </a:fontRef>
        </p:style>
        <p:txBody>
          <a:bodyPr wrap="none" rtlCol="0" anchor="t" anchorCtr="0"/>
          <a:lstStyle/>
          <a:p>
            <a:pPr algn="ctr">
              <a:lnSpc>
                <a:spcPct val="120000"/>
              </a:lnSpc>
            </a:pPr>
            <a:r>
              <a:rPr kumimoji="1" lang="ja-JP" altLang="en-US" sz="1477" dirty="0">
                <a:latin typeface="+mn-ea"/>
              </a:rPr>
              <a:t>電離層の</a:t>
            </a:r>
            <a:endParaRPr kumimoji="1" lang="en-US" altLang="ja-JP" sz="1477" dirty="0">
              <a:latin typeface="+mn-ea"/>
            </a:endParaRPr>
          </a:p>
          <a:p>
            <a:pPr algn="ctr">
              <a:lnSpc>
                <a:spcPct val="120000"/>
              </a:lnSpc>
            </a:pPr>
            <a:r>
              <a:rPr kumimoji="1" lang="ja-JP" altLang="en-US" sz="1477" dirty="0">
                <a:latin typeface="+mn-ea"/>
              </a:rPr>
              <a:t>電気的性質</a:t>
            </a:r>
          </a:p>
        </p:txBody>
      </p:sp>
      <p:sp>
        <p:nvSpPr>
          <p:cNvPr id="69" name="四角形: 角を丸くする 68">
            <a:extLst>
              <a:ext uri="{FF2B5EF4-FFF2-40B4-BE49-F238E27FC236}">
                <a16:creationId xmlns:a16="http://schemas.microsoft.com/office/drawing/2014/main" id="{71B0FA72-281D-8A0A-5C7A-7D55519C327B}"/>
              </a:ext>
            </a:extLst>
          </p:cNvPr>
          <p:cNvSpPr/>
          <p:nvPr/>
        </p:nvSpPr>
        <p:spPr>
          <a:xfrm>
            <a:off x="2882465" y="4389184"/>
            <a:ext cx="1095879" cy="668251"/>
          </a:xfrm>
          <a:prstGeom prst="roundRect">
            <a:avLst/>
          </a:prstGeom>
          <a:solidFill>
            <a:srgbClr val="FEB67A"/>
          </a:solidFill>
        </p:spPr>
        <p:style>
          <a:lnRef idx="2">
            <a:schemeClr val="accent6"/>
          </a:lnRef>
          <a:fillRef idx="1">
            <a:schemeClr val="lt1"/>
          </a:fillRef>
          <a:effectRef idx="0">
            <a:schemeClr val="accent6"/>
          </a:effectRef>
          <a:fontRef idx="minor">
            <a:schemeClr val="dk1"/>
          </a:fontRef>
        </p:style>
        <p:txBody>
          <a:bodyPr wrap="none" rtlCol="0" anchor="t" anchorCtr="0"/>
          <a:lstStyle/>
          <a:p>
            <a:pPr>
              <a:lnSpc>
                <a:spcPct val="120000"/>
              </a:lnSpc>
            </a:pPr>
            <a:r>
              <a:rPr kumimoji="1" lang="ja-JP" altLang="en-US" sz="1477" dirty="0">
                <a:latin typeface="+mn-ea"/>
              </a:rPr>
              <a:t>垂直電極</a:t>
            </a:r>
            <a:endParaRPr kumimoji="1" lang="en-US" altLang="ja-JP" sz="1477" dirty="0">
              <a:latin typeface="+mn-ea"/>
            </a:endParaRPr>
          </a:p>
          <a:p>
            <a:pPr>
              <a:lnSpc>
                <a:spcPct val="120000"/>
              </a:lnSpc>
            </a:pPr>
            <a:r>
              <a:rPr kumimoji="1" lang="ja-JP" altLang="en-US" sz="1477" dirty="0">
                <a:latin typeface="+mn-ea"/>
              </a:rPr>
              <a:t>連続観測</a:t>
            </a:r>
          </a:p>
        </p:txBody>
      </p:sp>
      <p:sp>
        <p:nvSpPr>
          <p:cNvPr id="70" name="正方形/長方形 69">
            <a:extLst>
              <a:ext uri="{FF2B5EF4-FFF2-40B4-BE49-F238E27FC236}">
                <a16:creationId xmlns:a16="http://schemas.microsoft.com/office/drawing/2014/main" id="{256AE13B-D056-9CC4-1BE5-9A5DD2950E8E}"/>
              </a:ext>
            </a:extLst>
          </p:cNvPr>
          <p:cNvSpPr/>
          <p:nvPr/>
        </p:nvSpPr>
        <p:spPr>
          <a:xfrm>
            <a:off x="5335137" y="750936"/>
            <a:ext cx="3586594" cy="72157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662" dirty="0">
                <a:solidFill>
                  <a:srgbClr val="003399"/>
                </a:solidFill>
                <a:latin typeface="+mn-ea"/>
              </a:rPr>
              <a:t>エネルギー蓄積は　数千年～数十年　</a:t>
            </a:r>
            <a:br>
              <a:rPr kumimoji="1" lang="en-US" altLang="ja-JP" sz="1662" dirty="0">
                <a:solidFill>
                  <a:srgbClr val="003399"/>
                </a:solidFill>
                <a:latin typeface="+mn-ea"/>
              </a:rPr>
            </a:br>
            <a:r>
              <a:rPr kumimoji="1" lang="ja-JP" altLang="en-US" sz="1662" dirty="0">
                <a:solidFill>
                  <a:srgbClr val="003399"/>
                </a:solidFill>
                <a:latin typeface="+mn-ea"/>
              </a:rPr>
              <a:t>　　　　　破壊は　数分～数秒</a:t>
            </a:r>
          </a:p>
        </p:txBody>
      </p:sp>
      <p:sp>
        <p:nvSpPr>
          <p:cNvPr id="71" name="四角形: 角を丸くする 70">
            <a:extLst>
              <a:ext uri="{FF2B5EF4-FFF2-40B4-BE49-F238E27FC236}">
                <a16:creationId xmlns:a16="http://schemas.microsoft.com/office/drawing/2014/main" id="{139E92EB-8994-9448-EC5D-472E66E2BD60}"/>
              </a:ext>
            </a:extLst>
          </p:cNvPr>
          <p:cNvSpPr/>
          <p:nvPr/>
        </p:nvSpPr>
        <p:spPr>
          <a:xfrm>
            <a:off x="283470" y="4388394"/>
            <a:ext cx="733768" cy="632654"/>
          </a:xfrm>
          <a:prstGeom prst="roundRect">
            <a:avLst/>
          </a:prstGeom>
          <a:solidFill>
            <a:srgbClr val="FFFFCC"/>
          </a:solidFill>
        </p:spPr>
        <p:style>
          <a:lnRef idx="2">
            <a:schemeClr val="accent6"/>
          </a:lnRef>
          <a:fillRef idx="1">
            <a:schemeClr val="lt1"/>
          </a:fillRef>
          <a:effectRef idx="0">
            <a:schemeClr val="accent6"/>
          </a:effectRef>
          <a:fontRef idx="minor">
            <a:schemeClr val="dk1"/>
          </a:fontRef>
        </p:style>
        <p:txBody>
          <a:bodyPr wrap="none" rtlCol="0" anchor="t" anchorCtr="0"/>
          <a:lstStyle/>
          <a:p>
            <a:pPr>
              <a:lnSpc>
                <a:spcPct val="120000"/>
              </a:lnSpc>
            </a:pPr>
            <a:r>
              <a:rPr kumimoji="1" lang="ja-JP" altLang="en-US" sz="1477" dirty="0">
                <a:latin typeface="+mn-ea"/>
              </a:rPr>
              <a:t>測地</a:t>
            </a:r>
            <a:br>
              <a:rPr kumimoji="1" lang="en-US" altLang="ja-JP" sz="1477" dirty="0">
                <a:latin typeface="+mn-ea"/>
              </a:rPr>
            </a:br>
            <a:r>
              <a:rPr kumimoji="1" lang="ja-JP" altLang="en-US" sz="1477" dirty="0">
                <a:latin typeface="+mn-ea"/>
              </a:rPr>
              <a:t>衛星</a:t>
            </a:r>
          </a:p>
        </p:txBody>
      </p:sp>
      <p:cxnSp>
        <p:nvCxnSpPr>
          <p:cNvPr id="72" name="直線矢印コネクタ 71">
            <a:extLst>
              <a:ext uri="{FF2B5EF4-FFF2-40B4-BE49-F238E27FC236}">
                <a16:creationId xmlns:a16="http://schemas.microsoft.com/office/drawing/2014/main" id="{27208F98-5536-E2F4-7337-13983837A94A}"/>
              </a:ext>
            </a:extLst>
          </p:cNvPr>
          <p:cNvCxnSpPr>
            <a:cxnSpLocks/>
            <a:endCxn id="59" idx="1"/>
          </p:cNvCxnSpPr>
          <p:nvPr/>
        </p:nvCxnSpPr>
        <p:spPr>
          <a:xfrm flipH="1">
            <a:off x="1400889" y="2539759"/>
            <a:ext cx="5202" cy="700142"/>
          </a:xfrm>
          <a:prstGeom prst="straightConnector1">
            <a:avLst/>
          </a:prstGeom>
          <a:ln w="57150">
            <a:prstDash val="sysDash"/>
            <a:tailEnd type="triangle"/>
          </a:ln>
        </p:spPr>
        <p:style>
          <a:lnRef idx="1">
            <a:schemeClr val="accent1"/>
          </a:lnRef>
          <a:fillRef idx="0">
            <a:schemeClr val="accent1"/>
          </a:fillRef>
          <a:effectRef idx="0">
            <a:schemeClr val="accent1"/>
          </a:effectRef>
          <a:fontRef idx="minor">
            <a:schemeClr val="tx1"/>
          </a:fontRef>
        </p:style>
      </p:cxnSp>
      <p:sp>
        <p:nvSpPr>
          <p:cNvPr id="73" name="テキスト ボックス 72">
            <a:extLst>
              <a:ext uri="{FF2B5EF4-FFF2-40B4-BE49-F238E27FC236}">
                <a16:creationId xmlns:a16="http://schemas.microsoft.com/office/drawing/2014/main" id="{1AC32F59-C154-0498-D19A-2796344B5C2F}"/>
              </a:ext>
            </a:extLst>
          </p:cNvPr>
          <p:cNvSpPr txBox="1"/>
          <p:nvPr/>
        </p:nvSpPr>
        <p:spPr>
          <a:xfrm>
            <a:off x="2223850" y="1655813"/>
            <a:ext cx="1382404" cy="382669"/>
          </a:xfrm>
          <a:prstGeom prst="rect">
            <a:avLst/>
          </a:prstGeom>
          <a:noFill/>
        </p:spPr>
        <p:txBody>
          <a:bodyPr wrap="square">
            <a:spAutoFit/>
          </a:bodyPr>
          <a:lstStyle/>
          <a:p>
            <a:pPr>
              <a:lnSpc>
                <a:spcPct val="120000"/>
              </a:lnSpc>
            </a:pPr>
            <a:r>
              <a:rPr kumimoji="1" lang="ja-JP" altLang="en-US" sz="1662" dirty="0">
                <a:solidFill>
                  <a:srgbClr val="0000FF"/>
                </a:solidFill>
                <a:latin typeface="+mn-ea"/>
              </a:rPr>
              <a:t>二次的効果</a:t>
            </a:r>
            <a:endParaRPr kumimoji="1" lang="en-US" altLang="ja-JP" sz="1662" dirty="0">
              <a:solidFill>
                <a:srgbClr val="0000FF"/>
              </a:solidFill>
              <a:latin typeface="+mn-ea"/>
            </a:endParaRPr>
          </a:p>
        </p:txBody>
      </p:sp>
      <p:sp>
        <p:nvSpPr>
          <p:cNvPr id="74" name="正方形/長方形 73">
            <a:extLst>
              <a:ext uri="{FF2B5EF4-FFF2-40B4-BE49-F238E27FC236}">
                <a16:creationId xmlns:a16="http://schemas.microsoft.com/office/drawing/2014/main" id="{B2EDDF05-E59E-A8CE-2146-8FC28DC7A896}"/>
              </a:ext>
            </a:extLst>
          </p:cNvPr>
          <p:cNvSpPr/>
          <p:nvPr/>
        </p:nvSpPr>
        <p:spPr>
          <a:xfrm>
            <a:off x="2160797" y="2168185"/>
            <a:ext cx="1425057" cy="632654"/>
          </a:xfrm>
          <a:prstGeom prst="rect">
            <a:avLst/>
          </a:prstGeom>
          <a:ln w="12700">
            <a:solidFill>
              <a:srgbClr val="0000FF"/>
            </a:solidFill>
          </a:ln>
        </p:spPr>
        <p:style>
          <a:lnRef idx="2">
            <a:schemeClr val="accent6"/>
          </a:lnRef>
          <a:fillRef idx="1">
            <a:schemeClr val="lt1"/>
          </a:fillRef>
          <a:effectRef idx="0">
            <a:schemeClr val="accent6"/>
          </a:effectRef>
          <a:fontRef idx="minor">
            <a:schemeClr val="dk1"/>
          </a:fontRef>
        </p:style>
        <p:txBody>
          <a:bodyPr wrap="none" rtlCol="0" anchor="t" anchorCtr="0"/>
          <a:lstStyle/>
          <a:p>
            <a:pPr>
              <a:lnSpc>
                <a:spcPct val="120000"/>
              </a:lnSpc>
            </a:pPr>
            <a:r>
              <a:rPr kumimoji="1" lang="ja-JP" altLang="en-US" sz="1662" dirty="0">
                <a:solidFill>
                  <a:srgbClr val="003399"/>
                </a:solidFill>
                <a:latin typeface="+mn-ea"/>
              </a:rPr>
              <a:t>効果は小、</a:t>
            </a:r>
            <a:br>
              <a:rPr kumimoji="1" lang="en-US" altLang="ja-JP" sz="1662" dirty="0">
                <a:solidFill>
                  <a:srgbClr val="003399"/>
                </a:solidFill>
                <a:latin typeface="+mn-ea"/>
              </a:rPr>
            </a:br>
            <a:r>
              <a:rPr kumimoji="1" lang="ja-JP" altLang="en-US" sz="1662" dirty="0">
                <a:solidFill>
                  <a:srgbClr val="003399"/>
                </a:solidFill>
                <a:latin typeface="+mn-ea"/>
              </a:rPr>
              <a:t>震源が大規模</a:t>
            </a:r>
          </a:p>
        </p:txBody>
      </p:sp>
      <p:sp>
        <p:nvSpPr>
          <p:cNvPr id="75" name="四角形: 角を丸くする 74">
            <a:extLst>
              <a:ext uri="{FF2B5EF4-FFF2-40B4-BE49-F238E27FC236}">
                <a16:creationId xmlns:a16="http://schemas.microsoft.com/office/drawing/2014/main" id="{8B999B2C-47D7-B910-B885-D66B3051975D}"/>
              </a:ext>
            </a:extLst>
          </p:cNvPr>
          <p:cNvSpPr/>
          <p:nvPr/>
        </p:nvSpPr>
        <p:spPr>
          <a:xfrm>
            <a:off x="77394" y="2687198"/>
            <a:ext cx="1138076" cy="632654"/>
          </a:xfrm>
          <a:prstGeom prst="roundRect">
            <a:avLst/>
          </a:prstGeom>
          <a:ln w="19050">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wrap="none" rtlCol="0" anchor="t" anchorCtr="0"/>
          <a:lstStyle/>
          <a:p>
            <a:pPr>
              <a:lnSpc>
                <a:spcPct val="120000"/>
              </a:lnSpc>
            </a:pPr>
            <a:r>
              <a:rPr kumimoji="1" lang="ja-JP" altLang="en-US" sz="1662" dirty="0">
                <a:solidFill>
                  <a:schemeClr val="tx1"/>
                </a:solidFill>
                <a:latin typeface="+mn-ea"/>
              </a:rPr>
              <a:t>力学的現象</a:t>
            </a:r>
            <a:br>
              <a:rPr kumimoji="1" lang="en-US" altLang="ja-JP" sz="1662" dirty="0">
                <a:solidFill>
                  <a:schemeClr val="tx1"/>
                </a:solidFill>
                <a:latin typeface="+mn-ea"/>
              </a:rPr>
            </a:br>
            <a:r>
              <a:rPr kumimoji="1" lang="ja-JP" altLang="en-US" sz="1662" dirty="0">
                <a:solidFill>
                  <a:schemeClr val="tx1"/>
                </a:solidFill>
                <a:latin typeface="+mn-ea"/>
              </a:rPr>
              <a:t>　の観測</a:t>
            </a:r>
          </a:p>
        </p:txBody>
      </p:sp>
      <p:sp>
        <p:nvSpPr>
          <p:cNvPr id="76" name="四角形: 角を丸くする 75">
            <a:extLst>
              <a:ext uri="{FF2B5EF4-FFF2-40B4-BE49-F238E27FC236}">
                <a16:creationId xmlns:a16="http://schemas.microsoft.com/office/drawing/2014/main" id="{FB7FF77B-0BC9-D962-18FB-43157192AFDE}"/>
              </a:ext>
            </a:extLst>
          </p:cNvPr>
          <p:cNvSpPr/>
          <p:nvPr/>
        </p:nvSpPr>
        <p:spPr>
          <a:xfrm>
            <a:off x="3808983" y="2803222"/>
            <a:ext cx="1683603" cy="632654"/>
          </a:xfrm>
          <a:prstGeom prst="roundRect">
            <a:avLst/>
          </a:prstGeom>
          <a:solidFill>
            <a:srgbClr val="FFE4AF"/>
          </a:solidFill>
          <a:ln w="19050">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wrap="none" rtlCol="0" anchor="t" anchorCtr="0"/>
          <a:lstStyle/>
          <a:p>
            <a:pPr>
              <a:lnSpc>
                <a:spcPct val="120000"/>
              </a:lnSpc>
            </a:pPr>
            <a:r>
              <a:rPr kumimoji="1" lang="ja-JP" altLang="en-US" sz="1662" dirty="0">
                <a:solidFill>
                  <a:schemeClr val="tx1"/>
                </a:solidFill>
                <a:latin typeface="+mn-ea"/>
              </a:rPr>
              <a:t>電磁気学的現象</a:t>
            </a:r>
            <a:br>
              <a:rPr kumimoji="1" lang="en-US" altLang="ja-JP" sz="1662" dirty="0">
                <a:solidFill>
                  <a:schemeClr val="tx1"/>
                </a:solidFill>
                <a:latin typeface="+mn-ea"/>
              </a:rPr>
            </a:br>
            <a:r>
              <a:rPr kumimoji="1" lang="ja-JP" altLang="en-US" sz="1662" dirty="0">
                <a:solidFill>
                  <a:schemeClr val="tx1"/>
                </a:solidFill>
                <a:latin typeface="+mn-ea"/>
              </a:rPr>
              <a:t>　の観測</a:t>
            </a:r>
          </a:p>
        </p:txBody>
      </p:sp>
      <p:sp>
        <p:nvSpPr>
          <p:cNvPr id="77" name="四角形: 角を丸くする 76">
            <a:extLst>
              <a:ext uri="{FF2B5EF4-FFF2-40B4-BE49-F238E27FC236}">
                <a16:creationId xmlns:a16="http://schemas.microsoft.com/office/drawing/2014/main" id="{C462E2A5-95B3-64DD-E806-41A3202DCDED}"/>
              </a:ext>
            </a:extLst>
          </p:cNvPr>
          <p:cNvSpPr/>
          <p:nvPr/>
        </p:nvSpPr>
        <p:spPr>
          <a:xfrm>
            <a:off x="4123944" y="4389184"/>
            <a:ext cx="2105233" cy="668251"/>
          </a:xfrm>
          <a:prstGeom prst="roundRect">
            <a:avLst/>
          </a:prstGeom>
        </p:spPr>
        <p:style>
          <a:lnRef idx="2">
            <a:schemeClr val="accent6"/>
          </a:lnRef>
          <a:fillRef idx="1">
            <a:schemeClr val="lt1"/>
          </a:fillRef>
          <a:effectRef idx="0">
            <a:schemeClr val="accent6"/>
          </a:effectRef>
          <a:fontRef idx="minor">
            <a:schemeClr val="dk1"/>
          </a:fontRef>
        </p:style>
        <p:txBody>
          <a:bodyPr wrap="none" rtlCol="0" anchor="t" anchorCtr="0"/>
          <a:lstStyle/>
          <a:p>
            <a:pPr>
              <a:lnSpc>
                <a:spcPct val="120000"/>
              </a:lnSpc>
            </a:pPr>
            <a:r>
              <a:rPr kumimoji="1" lang="ja-JP" altLang="en-US" sz="1477" dirty="0">
                <a:latin typeface="+mn-ea"/>
              </a:rPr>
              <a:t>地上の東西</a:t>
            </a:r>
            <a:r>
              <a:rPr kumimoji="1" lang="en-US" altLang="ja-JP" sz="1477" dirty="0">
                <a:latin typeface="+mn-ea"/>
              </a:rPr>
              <a:t>/</a:t>
            </a:r>
            <a:r>
              <a:rPr kumimoji="1" lang="ja-JP" altLang="en-US" sz="1477" dirty="0">
                <a:latin typeface="+mn-ea"/>
              </a:rPr>
              <a:t>南北アンテナ</a:t>
            </a:r>
            <a:endParaRPr kumimoji="1" lang="en-US" altLang="ja-JP" sz="1477" dirty="0">
              <a:latin typeface="+mn-ea"/>
            </a:endParaRPr>
          </a:p>
          <a:p>
            <a:pPr>
              <a:lnSpc>
                <a:spcPct val="120000"/>
              </a:lnSpc>
            </a:pPr>
            <a:r>
              <a:rPr kumimoji="1" lang="ja-JP" altLang="en-US" sz="1477" dirty="0">
                <a:latin typeface="+mn-ea"/>
              </a:rPr>
              <a:t>連続観測、多様な周波数</a:t>
            </a:r>
          </a:p>
        </p:txBody>
      </p:sp>
      <p:sp>
        <p:nvSpPr>
          <p:cNvPr id="78" name="四角形: 角を丸くする 77">
            <a:extLst>
              <a:ext uri="{FF2B5EF4-FFF2-40B4-BE49-F238E27FC236}">
                <a16:creationId xmlns:a16="http://schemas.microsoft.com/office/drawing/2014/main" id="{A745BD5B-D368-D4A6-7A81-0CBC1BBBF9E3}"/>
              </a:ext>
            </a:extLst>
          </p:cNvPr>
          <p:cNvSpPr/>
          <p:nvPr/>
        </p:nvSpPr>
        <p:spPr>
          <a:xfrm>
            <a:off x="6381108" y="4389184"/>
            <a:ext cx="1095878" cy="668251"/>
          </a:xfrm>
          <a:prstGeom prst="roundRect">
            <a:avLst/>
          </a:prstGeom>
        </p:spPr>
        <p:style>
          <a:lnRef idx="2">
            <a:schemeClr val="accent6"/>
          </a:lnRef>
          <a:fillRef idx="1">
            <a:schemeClr val="lt1"/>
          </a:fillRef>
          <a:effectRef idx="0">
            <a:schemeClr val="accent6"/>
          </a:effectRef>
          <a:fontRef idx="minor">
            <a:schemeClr val="dk1"/>
          </a:fontRef>
        </p:style>
        <p:txBody>
          <a:bodyPr wrap="none" rtlCol="0" anchor="t" anchorCtr="0"/>
          <a:lstStyle/>
          <a:p>
            <a:pPr>
              <a:lnSpc>
                <a:spcPct val="120000"/>
              </a:lnSpc>
            </a:pPr>
            <a:r>
              <a:rPr kumimoji="1" lang="ja-JP" altLang="en-US" sz="1477" dirty="0">
                <a:latin typeface="+mn-ea"/>
              </a:rPr>
              <a:t>電磁波の</a:t>
            </a:r>
            <a:br>
              <a:rPr kumimoji="1" lang="en-US" altLang="ja-JP" sz="1477" dirty="0">
                <a:latin typeface="+mn-ea"/>
              </a:rPr>
            </a:br>
            <a:r>
              <a:rPr kumimoji="1" lang="ja-JP" altLang="en-US" sz="1477" dirty="0">
                <a:latin typeface="+mn-ea"/>
              </a:rPr>
              <a:t>反射の測定</a:t>
            </a:r>
          </a:p>
        </p:txBody>
      </p:sp>
      <p:sp>
        <p:nvSpPr>
          <p:cNvPr id="79" name="四角形: 角を丸くする 78">
            <a:extLst>
              <a:ext uri="{FF2B5EF4-FFF2-40B4-BE49-F238E27FC236}">
                <a16:creationId xmlns:a16="http://schemas.microsoft.com/office/drawing/2014/main" id="{345A79DE-482A-4FAD-49AA-8A53527CEDCF}"/>
              </a:ext>
            </a:extLst>
          </p:cNvPr>
          <p:cNvSpPr/>
          <p:nvPr/>
        </p:nvSpPr>
        <p:spPr>
          <a:xfrm>
            <a:off x="7615545" y="4389184"/>
            <a:ext cx="1211223" cy="668251"/>
          </a:xfrm>
          <a:prstGeom prst="roundRect">
            <a:avLst/>
          </a:prstGeom>
          <a:solidFill>
            <a:srgbClr val="CCFFFF"/>
          </a:solidFill>
        </p:spPr>
        <p:style>
          <a:lnRef idx="2">
            <a:schemeClr val="accent6"/>
          </a:lnRef>
          <a:fillRef idx="1">
            <a:schemeClr val="lt1"/>
          </a:fillRef>
          <a:effectRef idx="0">
            <a:schemeClr val="accent6"/>
          </a:effectRef>
          <a:fontRef idx="minor">
            <a:schemeClr val="dk1"/>
          </a:fontRef>
        </p:style>
        <p:txBody>
          <a:bodyPr wrap="none" rtlCol="0" anchor="t" anchorCtr="0"/>
          <a:lstStyle/>
          <a:p>
            <a:pPr>
              <a:lnSpc>
                <a:spcPct val="120000"/>
              </a:lnSpc>
            </a:pPr>
            <a:r>
              <a:rPr kumimoji="1" lang="ja-JP" altLang="en-US" sz="1477" dirty="0">
                <a:latin typeface="+mn-ea"/>
              </a:rPr>
              <a:t>人工衛星に</a:t>
            </a:r>
            <a:br>
              <a:rPr kumimoji="1" lang="en-US" altLang="ja-JP" sz="1477" dirty="0">
                <a:latin typeface="+mn-ea"/>
              </a:rPr>
            </a:br>
            <a:r>
              <a:rPr kumimoji="1" lang="ja-JP" altLang="en-US" sz="1477" dirty="0">
                <a:latin typeface="+mn-ea"/>
              </a:rPr>
              <a:t>よる全球観測</a:t>
            </a:r>
          </a:p>
        </p:txBody>
      </p:sp>
      <p:sp>
        <p:nvSpPr>
          <p:cNvPr id="80" name="正方形/長方形 79">
            <a:extLst>
              <a:ext uri="{FF2B5EF4-FFF2-40B4-BE49-F238E27FC236}">
                <a16:creationId xmlns:a16="http://schemas.microsoft.com/office/drawing/2014/main" id="{4C6EEC30-0134-EF40-0783-5D828EFF0291}"/>
              </a:ext>
            </a:extLst>
          </p:cNvPr>
          <p:cNvSpPr/>
          <p:nvPr/>
        </p:nvSpPr>
        <p:spPr>
          <a:xfrm>
            <a:off x="2781631" y="5146573"/>
            <a:ext cx="1188273" cy="600175"/>
          </a:xfrm>
          <a:prstGeom prst="rect">
            <a:avLst/>
          </a:prstGeom>
          <a:solidFill>
            <a:srgbClr val="FEB67A"/>
          </a:solidFill>
        </p:spPr>
        <p:style>
          <a:lnRef idx="2">
            <a:schemeClr val="accent6"/>
          </a:lnRef>
          <a:fillRef idx="1">
            <a:schemeClr val="lt1"/>
          </a:fillRef>
          <a:effectRef idx="0">
            <a:schemeClr val="accent6"/>
          </a:effectRef>
          <a:fontRef idx="minor">
            <a:schemeClr val="dk1"/>
          </a:fontRef>
        </p:style>
        <p:txBody>
          <a:bodyPr wrap="none" rtlCol="0" anchor="t" anchorCtr="0"/>
          <a:lstStyle/>
          <a:p>
            <a:pPr>
              <a:lnSpc>
                <a:spcPct val="120000"/>
              </a:lnSpc>
            </a:pPr>
            <a:r>
              <a:rPr kumimoji="1" lang="ja-JP" altLang="en-US" sz="1477" dirty="0">
                <a:latin typeface="+mn-ea"/>
              </a:rPr>
              <a:t>信号は直接的</a:t>
            </a:r>
            <a:endParaRPr kumimoji="1" lang="en-US" altLang="ja-JP" sz="1477" dirty="0">
              <a:latin typeface="+mn-ea"/>
            </a:endParaRPr>
          </a:p>
          <a:p>
            <a:pPr>
              <a:lnSpc>
                <a:spcPct val="120000"/>
              </a:lnSpc>
            </a:pPr>
            <a:r>
              <a:rPr kumimoji="1" lang="en-US" altLang="ja-JP" sz="1477" dirty="0">
                <a:latin typeface="+mn-ea"/>
              </a:rPr>
              <a:t>S/N</a:t>
            </a:r>
            <a:r>
              <a:rPr kumimoji="1" lang="ja-JP" altLang="en-US" sz="1477" dirty="0">
                <a:latin typeface="+mn-ea"/>
              </a:rPr>
              <a:t>比が大</a:t>
            </a:r>
          </a:p>
        </p:txBody>
      </p:sp>
      <p:sp>
        <p:nvSpPr>
          <p:cNvPr id="81" name="正方形/長方形 80">
            <a:extLst>
              <a:ext uri="{FF2B5EF4-FFF2-40B4-BE49-F238E27FC236}">
                <a16:creationId xmlns:a16="http://schemas.microsoft.com/office/drawing/2014/main" id="{EBF4DE50-76B2-3656-DCF9-3FEAC3F6F4A6}"/>
              </a:ext>
            </a:extLst>
          </p:cNvPr>
          <p:cNvSpPr/>
          <p:nvPr/>
        </p:nvSpPr>
        <p:spPr>
          <a:xfrm>
            <a:off x="4167206" y="5146576"/>
            <a:ext cx="2213902" cy="341041"/>
          </a:xfrm>
          <a:prstGeom prst="rect">
            <a:avLst/>
          </a:prstGeom>
        </p:spPr>
        <p:style>
          <a:lnRef idx="2">
            <a:schemeClr val="accent6"/>
          </a:lnRef>
          <a:fillRef idx="1">
            <a:schemeClr val="lt1"/>
          </a:fillRef>
          <a:effectRef idx="0">
            <a:schemeClr val="accent6"/>
          </a:effectRef>
          <a:fontRef idx="minor">
            <a:schemeClr val="dk1"/>
          </a:fontRef>
        </p:style>
        <p:txBody>
          <a:bodyPr wrap="none" rtlCol="0" anchor="t" anchorCtr="0"/>
          <a:lstStyle/>
          <a:p>
            <a:pPr>
              <a:lnSpc>
                <a:spcPct val="120000"/>
              </a:lnSpc>
            </a:pPr>
            <a:r>
              <a:rPr kumimoji="1" lang="ja-JP" altLang="en-US" sz="1477">
                <a:latin typeface="+mn-ea"/>
              </a:rPr>
              <a:t>ノイズからの区別が課題</a:t>
            </a:r>
            <a:endParaRPr kumimoji="1" lang="ja-JP" altLang="en-US" sz="1477" dirty="0">
              <a:latin typeface="+mn-ea"/>
            </a:endParaRPr>
          </a:p>
        </p:txBody>
      </p:sp>
      <p:sp>
        <p:nvSpPr>
          <p:cNvPr id="82" name="正方形/長方形 81">
            <a:extLst>
              <a:ext uri="{FF2B5EF4-FFF2-40B4-BE49-F238E27FC236}">
                <a16:creationId xmlns:a16="http://schemas.microsoft.com/office/drawing/2014/main" id="{15036BFE-1D1D-D0C2-A0F5-5DD585B10C3A}"/>
              </a:ext>
            </a:extLst>
          </p:cNvPr>
          <p:cNvSpPr/>
          <p:nvPr/>
        </p:nvSpPr>
        <p:spPr>
          <a:xfrm>
            <a:off x="7615545" y="5146575"/>
            <a:ext cx="1211223" cy="600176"/>
          </a:xfrm>
          <a:prstGeom prst="rect">
            <a:avLst/>
          </a:prstGeom>
          <a:solidFill>
            <a:srgbClr val="CCFFFF"/>
          </a:solidFill>
        </p:spPr>
        <p:style>
          <a:lnRef idx="2">
            <a:schemeClr val="accent6"/>
          </a:lnRef>
          <a:fillRef idx="1">
            <a:schemeClr val="lt1"/>
          </a:fillRef>
          <a:effectRef idx="0">
            <a:schemeClr val="accent6"/>
          </a:effectRef>
          <a:fontRef idx="minor">
            <a:schemeClr val="dk1"/>
          </a:fontRef>
        </p:style>
        <p:txBody>
          <a:bodyPr wrap="none" rtlCol="0" anchor="t" anchorCtr="0"/>
          <a:lstStyle/>
          <a:p>
            <a:pPr>
              <a:lnSpc>
                <a:spcPct val="120000"/>
              </a:lnSpc>
            </a:pPr>
            <a:r>
              <a:rPr kumimoji="1" lang="ja-JP" altLang="en-US" sz="1477" dirty="0">
                <a:latin typeface="+mn-ea"/>
              </a:rPr>
              <a:t>大規模地震に</a:t>
            </a:r>
            <a:br>
              <a:rPr kumimoji="1" lang="en-US" altLang="ja-JP" sz="1477" dirty="0">
                <a:latin typeface="+mn-ea"/>
              </a:rPr>
            </a:br>
            <a:r>
              <a:rPr kumimoji="1" lang="ja-JP" altLang="en-US" sz="1477" dirty="0">
                <a:latin typeface="+mn-ea"/>
              </a:rPr>
              <a:t>対して有望</a:t>
            </a:r>
          </a:p>
        </p:txBody>
      </p:sp>
      <p:sp>
        <p:nvSpPr>
          <p:cNvPr id="83" name="四角形: 角を丸くする 82">
            <a:extLst>
              <a:ext uri="{FF2B5EF4-FFF2-40B4-BE49-F238E27FC236}">
                <a16:creationId xmlns:a16="http://schemas.microsoft.com/office/drawing/2014/main" id="{6B7CC27C-7ECC-F123-70BA-4A2B51B2AFE0}"/>
              </a:ext>
            </a:extLst>
          </p:cNvPr>
          <p:cNvSpPr/>
          <p:nvPr/>
        </p:nvSpPr>
        <p:spPr>
          <a:xfrm>
            <a:off x="1155800" y="4388396"/>
            <a:ext cx="655554" cy="648341"/>
          </a:xfrm>
          <a:prstGeom prst="roundRect">
            <a:avLst/>
          </a:prstGeom>
        </p:spPr>
        <p:style>
          <a:lnRef idx="2">
            <a:schemeClr val="accent6"/>
          </a:lnRef>
          <a:fillRef idx="1">
            <a:schemeClr val="lt1"/>
          </a:fillRef>
          <a:effectRef idx="0">
            <a:schemeClr val="accent6"/>
          </a:effectRef>
          <a:fontRef idx="minor">
            <a:schemeClr val="dk1"/>
          </a:fontRef>
        </p:style>
        <p:txBody>
          <a:bodyPr wrap="none" rtlCol="0" anchor="t" anchorCtr="0"/>
          <a:lstStyle/>
          <a:p>
            <a:pPr>
              <a:lnSpc>
                <a:spcPct val="120000"/>
              </a:lnSpc>
            </a:pPr>
            <a:r>
              <a:rPr kumimoji="1" lang="ja-JP" altLang="en-US" sz="1477" dirty="0">
                <a:latin typeface="+mn-ea"/>
              </a:rPr>
              <a:t>圧力計</a:t>
            </a:r>
            <a:br>
              <a:rPr kumimoji="1" lang="en-US" altLang="ja-JP" sz="1477" dirty="0">
                <a:latin typeface="+mn-ea"/>
              </a:rPr>
            </a:br>
            <a:r>
              <a:rPr kumimoji="1" lang="en-US" altLang="ja-JP" sz="1477" dirty="0">
                <a:latin typeface="+mn-ea"/>
              </a:rPr>
              <a:t>/</a:t>
            </a:r>
            <a:r>
              <a:rPr kumimoji="1" lang="ja-JP" altLang="en-US" sz="1477" dirty="0">
                <a:latin typeface="+mn-ea"/>
              </a:rPr>
              <a:t>歪計</a:t>
            </a:r>
          </a:p>
        </p:txBody>
      </p:sp>
      <p:sp>
        <p:nvSpPr>
          <p:cNvPr id="84" name="四角形: 角を丸くする 83">
            <a:extLst>
              <a:ext uri="{FF2B5EF4-FFF2-40B4-BE49-F238E27FC236}">
                <a16:creationId xmlns:a16="http://schemas.microsoft.com/office/drawing/2014/main" id="{47571CC4-7D8C-21D3-8A6D-6012ADE0D245}"/>
              </a:ext>
            </a:extLst>
          </p:cNvPr>
          <p:cNvSpPr/>
          <p:nvPr/>
        </p:nvSpPr>
        <p:spPr>
          <a:xfrm>
            <a:off x="1926674" y="4449329"/>
            <a:ext cx="692619" cy="564176"/>
          </a:xfrm>
          <a:prstGeom prst="roundRect">
            <a:avLst/>
          </a:prstGeom>
        </p:spPr>
        <p:style>
          <a:lnRef idx="2">
            <a:schemeClr val="accent6"/>
          </a:lnRef>
          <a:fillRef idx="1">
            <a:schemeClr val="lt1"/>
          </a:fillRef>
          <a:effectRef idx="0">
            <a:schemeClr val="accent6"/>
          </a:effectRef>
          <a:fontRef idx="minor">
            <a:schemeClr val="dk1"/>
          </a:fontRef>
        </p:style>
        <p:txBody>
          <a:bodyPr wrap="none" rtlCol="0" anchor="t" anchorCtr="0"/>
          <a:lstStyle/>
          <a:p>
            <a:pPr>
              <a:lnSpc>
                <a:spcPct val="120000"/>
              </a:lnSpc>
            </a:pPr>
            <a:r>
              <a:rPr kumimoji="1" lang="ja-JP" altLang="en-US" sz="1477" dirty="0">
                <a:latin typeface="+mn-ea"/>
              </a:rPr>
              <a:t>地震計</a:t>
            </a:r>
          </a:p>
        </p:txBody>
      </p:sp>
      <p:sp>
        <p:nvSpPr>
          <p:cNvPr id="85" name="正方形/長方形 84">
            <a:extLst>
              <a:ext uri="{FF2B5EF4-FFF2-40B4-BE49-F238E27FC236}">
                <a16:creationId xmlns:a16="http://schemas.microsoft.com/office/drawing/2014/main" id="{FC915727-5C40-1BD6-F1B4-484F3F3C74A6}"/>
              </a:ext>
            </a:extLst>
          </p:cNvPr>
          <p:cNvSpPr/>
          <p:nvPr/>
        </p:nvSpPr>
        <p:spPr>
          <a:xfrm>
            <a:off x="258681" y="6025183"/>
            <a:ext cx="1018665" cy="571692"/>
          </a:xfrm>
          <a:prstGeom prst="rect">
            <a:avLst/>
          </a:prstGeom>
          <a:solidFill>
            <a:srgbClr val="FFFF99"/>
          </a:solidFill>
        </p:spPr>
        <p:style>
          <a:lnRef idx="2">
            <a:schemeClr val="accent6"/>
          </a:lnRef>
          <a:fillRef idx="1">
            <a:schemeClr val="lt1"/>
          </a:fillRef>
          <a:effectRef idx="0">
            <a:schemeClr val="accent6"/>
          </a:effectRef>
          <a:fontRef idx="minor">
            <a:schemeClr val="dk1"/>
          </a:fontRef>
        </p:style>
        <p:txBody>
          <a:bodyPr wrap="none" lIns="20250" rtlCol="0" anchor="ctr" anchorCtr="0"/>
          <a:lstStyle/>
          <a:p>
            <a:pPr algn="ctr">
              <a:lnSpc>
                <a:spcPct val="90000"/>
              </a:lnSpc>
            </a:pPr>
            <a:r>
              <a:rPr kumimoji="1" lang="ja-JP" altLang="en-US" sz="1662" b="1" dirty="0">
                <a:solidFill>
                  <a:schemeClr val="tx1"/>
                </a:solidFill>
                <a:latin typeface="+mn-ea"/>
                <a:cs typeface="Arial" panose="020B0604020202020204" pitchFamily="34" charset="0"/>
              </a:rPr>
              <a:t>神山らの</a:t>
            </a:r>
            <a:br>
              <a:rPr kumimoji="1" lang="en-US" altLang="ja-JP" sz="1662" b="1" dirty="0">
                <a:solidFill>
                  <a:schemeClr val="tx1"/>
                </a:solidFill>
                <a:latin typeface="+mn-ea"/>
                <a:cs typeface="Arial" panose="020B0604020202020204" pitchFamily="34" charset="0"/>
              </a:rPr>
            </a:br>
            <a:r>
              <a:rPr kumimoji="1" lang="ja-JP" altLang="en-US" sz="1662" b="1" dirty="0">
                <a:solidFill>
                  <a:schemeClr val="tx1"/>
                </a:solidFill>
                <a:latin typeface="+mn-ea"/>
                <a:cs typeface="Arial" panose="020B0604020202020204" pitchFamily="34" charset="0"/>
              </a:rPr>
              <a:t>方法</a:t>
            </a:r>
          </a:p>
        </p:txBody>
      </p:sp>
      <p:sp>
        <p:nvSpPr>
          <p:cNvPr id="86" name="正方形/長方形 85">
            <a:extLst>
              <a:ext uri="{FF2B5EF4-FFF2-40B4-BE49-F238E27FC236}">
                <a16:creationId xmlns:a16="http://schemas.microsoft.com/office/drawing/2014/main" id="{037BC58E-24F4-B99F-7228-45CF7FE4B000}"/>
              </a:ext>
            </a:extLst>
          </p:cNvPr>
          <p:cNvSpPr/>
          <p:nvPr/>
        </p:nvSpPr>
        <p:spPr>
          <a:xfrm>
            <a:off x="2745140" y="6135719"/>
            <a:ext cx="1366197" cy="426153"/>
          </a:xfrm>
          <a:prstGeom prst="rect">
            <a:avLst/>
          </a:prstGeom>
          <a:solidFill>
            <a:srgbClr val="FEB67A"/>
          </a:solidFill>
        </p:spPr>
        <p:style>
          <a:lnRef idx="2">
            <a:schemeClr val="accent6"/>
          </a:lnRef>
          <a:fillRef idx="1">
            <a:schemeClr val="lt1"/>
          </a:fillRef>
          <a:effectRef idx="0">
            <a:schemeClr val="accent6"/>
          </a:effectRef>
          <a:fontRef idx="minor">
            <a:schemeClr val="dk1"/>
          </a:fontRef>
        </p:style>
        <p:txBody>
          <a:bodyPr wrap="none" lIns="20250" rtlCol="0" anchor="ctr" anchorCtr="0"/>
          <a:lstStyle/>
          <a:p>
            <a:pPr algn="ctr">
              <a:lnSpc>
                <a:spcPct val="90000"/>
              </a:lnSpc>
            </a:pPr>
            <a:r>
              <a:rPr kumimoji="1" lang="ja-JP" altLang="en-US" sz="1662" b="1" dirty="0">
                <a:solidFill>
                  <a:schemeClr val="tx1"/>
                </a:solidFill>
                <a:latin typeface="+mn-ea"/>
                <a:cs typeface="Arial" panose="020B0604020202020204" pitchFamily="34" charset="0"/>
              </a:rPr>
              <a:t>筒井の方法</a:t>
            </a:r>
          </a:p>
        </p:txBody>
      </p:sp>
      <p:sp>
        <p:nvSpPr>
          <p:cNvPr id="87" name="正方形/長方形 86">
            <a:extLst>
              <a:ext uri="{FF2B5EF4-FFF2-40B4-BE49-F238E27FC236}">
                <a16:creationId xmlns:a16="http://schemas.microsoft.com/office/drawing/2014/main" id="{CEA5D97D-D145-F7F6-D11B-BA50268848DD}"/>
              </a:ext>
            </a:extLst>
          </p:cNvPr>
          <p:cNvSpPr/>
          <p:nvPr/>
        </p:nvSpPr>
        <p:spPr>
          <a:xfrm>
            <a:off x="7581080" y="6164414"/>
            <a:ext cx="1243017" cy="426153"/>
          </a:xfrm>
          <a:prstGeom prst="rect">
            <a:avLst/>
          </a:prstGeom>
          <a:solidFill>
            <a:srgbClr val="CCFFFF"/>
          </a:solidFill>
        </p:spPr>
        <p:style>
          <a:lnRef idx="2">
            <a:schemeClr val="accent6"/>
          </a:lnRef>
          <a:fillRef idx="1">
            <a:schemeClr val="lt1"/>
          </a:fillRef>
          <a:effectRef idx="0">
            <a:schemeClr val="accent6"/>
          </a:effectRef>
          <a:fontRef idx="minor">
            <a:schemeClr val="dk1"/>
          </a:fontRef>
        </p:style>
        <p:txBody>
          <a:bodyPr wrap="none" lIns="20250" rtlCol="0" anchor="ctr" anchorCtr="0"/>
          <a:lstStyle/>
          <a:p>
            <a:pPr algn="ctr">
              <a:lnSpc>
                <a:spcPct val="90000"/>
              </a:lnSpc>
            </a:pPr>
            <a:r>
              <a:rPr kumimoji="1" lang="ja-JP" altLang="en-US" sz="1662" b="1" dirty="0">
                <a:solidFill>
                  <a:schemeClr val="tx1"/>
                </a:solidFill>
                <a:latin typeface="+mn-ea"/>
                <a:cs typeface="Arial" panose="020B0604020202020204" pitchFamily="34" charset="0"/>
              </a:rPr>
              <a:t>日置の方法</a:t>
            </a:r>
          </a:p>
        </p:txBody>
      </p:sp>
      <p:sp>
        <p:nvSpPr>
          <p:cNvPr id="5" name="正方形/長方形 4">
            <a:extLst>
              <a:ext uri="{FF2B5EF4-FFF2-40B4-BE49-F238E27FC236}">
                <a16:creationId xmlns:a16="http://schemas.microsoft.com/office/drawing/2014/main" id="{6A7BE1D7-C049-B1A2-734E-BAED44C4475D}"/>
              </a:ext>
            </a:extLst>
          </p:cNvPr>
          <p:cNvSpPr/>
          <p:nvPr/>
        </p:nvSpPr>
        <p:spPr>
          <a:xfrm>
            <a:off x="5233720" y="6097385"/>
            <a:ext cx="1243017" cy="571692"/>
          </a:xfrm>
          <a:prstGeom prst="rect">
            <a:avLst/>
          </a:prstGeom>
          <a:solidFill>
            <a:srgbClr val="FFE593"/>
          </a:solidFill>
        </p:spPr>
        <p:style>
          <a:lnRef idx="2">
            <a:schemeClr val="accent6"/>
          </a:lnRef>
          <a:fillRef idx="1">
            <a:schemeClr val="lt1"/>
          </a:fillRef>
          <a:effectRef idx="0">
            <a:schemeClr val="accent6"/>
          </a:effectRef>
          <a:fontRef idx="minor">
            <a:schemeClr val="dk1"/>
          </a:fontRef>
        </p:style>
        <p:txBody>
          <a:bodyPr wrap="none" lIns="20250" rtlCol="0" anchor="ctr" anchorCtr="0"/>
          <a:lstStyle/>
          <a:p>
            <a:pPr algn="ctr">
              <a:lnSpc>
                <a:spcPct val="90000"/>
              </a:lnSpc>
            </a:pPr>
            <a:r>
              <a:rPr kumimoji="1" lang="ja-JP" altLang="en-US" sz="1662" b="1" dirty="0">
                <a:solidFill>
                  <a:schemeClr val="tx1"/>
                </a:solidFill>
                <a:latin typeface="+mn-ea"/>
                <a:cs typeface="Arial" panose="020B0604020202020204" pitchFamily="34" charset="0"/>
              </a:rPr>
              <a:t>國廣・横井</a:t>
            </a:r>
            <a:br>
              <a:rPr kumimoji="1" lang="en-US" altLang="ja-JP" sz="1662" b="1" dirty="0">
                <a:solidFill>
                  <a:schemeClr val="tx1"/>
                </a:solidFill>
                <a:latin typeface="+mn-ea"/>
                <a:cs typeface="Arial" panose="020B0604020202020204" pitchFamily="34" charset="0"/>
              </a:rPr>
            </a:br>
            <a:r>
              <a:rPr kumimoji="1" lang="ja-JP" altLang="en-US" sz="1662" b="1" dirty="0">
                <a:solidFill>
                  <a:schemeClr val="tx1"/>
                </a:solidFill>
                <a:latin typeface="+mn-ea"/>
                <a:cs typeface="Arial" panose="020B0604020202020204" pitchFamily="34" charset="0"/>
              </a:rPr>
              <a:t>の方法</a:t>
            </a:r>
          </a:p>
        </p:txBody>
      </p:sp>
      <p:sp>
        <p:nvSpPr>
          <p:cNvPr id="6" name="正方形/長方形 5">
            <a:extLst>
              <a:ext uri="{FF2B5EF4-FFF2-40B4-BE49-F238E27FC236}">
                <a16:creationId xmlns:a16="http://schemas.microsoft.com/office/drawing/2014/main" id="{CD0D23E2-288E-2A75-89EF-FE8275E76B69}"/>
              </a:ext>
            </a:extLst>
          </p:cNvPr>
          <p:cNvSpPr/>
          <p:nvPr/>
        </p:nvSpPr>
        <p:spPr>
          <a:xfrm>
            <a:off x="4784425" y="5588693"/>
            <a:ext cx="2213902" cy="341041"/>
          </a:xfrm>
          <a:prstGeom prst="rect">
            <a:avLst/>
          </a:prstGeom>
          <a:solidFill>
            <a:srgbClr val="FFE593"/>
          </a:solidFill>
        </p:spPr>
        <p:style>
          <a:lnRef idx="2">
            <a:schemeClr val="accent6"/>
          </a:lnRef>
          <a:fillRef idx="1">
            <a:schemeClr val="lt1"/>
          </a:fillRef>
          <a:effectRef idx="0">
            <a:schemeClr val="accent6"/>
          </a:effectRef>
          <a:fontRef idx="minor">
            <a:schemeClr val="dk1"/>
          </a:fontRef>
        </p:style>
        <p:txBody>
          <a:bodyPr wrap="none" rtlCol="0" anchor="t" anchorCtr="0"/>
          <a:lstStyle/>
          <a:p>
            <a:pPr>
              <a:lnSpc>
                <a:spcPct val="120000"/>
              </a:lnSpc>
            </a:pPr>
            <a:r>
              <a:rPr kumimoji="1" lang="en-US" altLang="ja-JP" sz="1477" dirty="0">
                <a:latin typeface="+mn-ea"/>
              </a:rPr>
              <a:t>FM</a:t>
            </a:r>
            <a:r>
              <a:rPr kumimoji="1" lang="ja-JP" altLang="en-US" sz="1477" dirty="0">
                <a:latin typeface="+mn-ea"/>
              </a:rPr>
              <a:t>放送波の強度異常</a:t>
            </a:r>
          </a:p>
        </p:txBody>
      </p:sp>
      <p:sp>
        <p:nvSpPr>
          <p:cNvPr id="7" name="正方形/長方形 6">
            <a:extLst>
              <a:ext uri="{FF2B5EF4-FFF2-40B4-BE49-F238E27FC236}">
                <a16:creationId xmlns:a16="http://schemas.microsoft.com/office/drawing/2014/main" id="{818DCFD8-617F-95C5-1A2B-0FE2A968DE42}"/>
              </a:ext>
            </a:extLst>
          </p:cNvPr>
          <p:cNvSpPr/>
          <p:nvPr/>
        </p:nvSpPr>
        <p:spPr>
          <a:xfrm>
            <a:off x="1640797" y="6062949"/>
            <a:ext cx="882178" cy="571692"/>
          </a:xfrm>
          <a:prstGeom prst="rect">
            <a:avLst/>
          </a:prstGeom>
          <a:solidFill>
            <a:schemeClr val="bg1"/>
          </a:solidFill>
        </p:spPr>
        <p:style>
          <a:lnRef idx="2">
            <a:schemeClr val="accent6"/>
          </a:lnRef>
          <a:fillRef idx="1">
            <a:schemeClr val="lt1"/>
          </a:fillRef>
          <a:effectRef idx="0">
            <a:schemeClr val="accent6"/>
          </a:effectRef>
          <a:fontRef idx="minor">
            <a:schemeClr val="dk1"/>
          </a:fontRef>
        </p:style>
        <p:txBody>
          <a:bodyPr wrap="none" lIns="20250" rtlCol="0" anchor="ctr" anchorCtr="0"/>
          <a:lstStyle/>
          <a:p>
            <a:pPr algn="ctr">
              <a:lnSpc>
                <a:spcPct val="90000"/>
              </a:lnSpc>
            </a:pPr>
            <a:r>
              <a:rPr kumimoji="1" lang="ja-JP" altLang="en-US" sz="1662" b="1">
                <a:solidFill>
                  <a:schemeClr val="tx1"/>
                </a:solidFill>
                <a:latin typeface="+mn-ea"/>
                <a:cs typeface="Arial" panose="020B0604020202020204" pitchFamily="34" charset="0"/>
              </a:rPr>
              <a:t>長尾の</a:t>
            </a:r>
            <a:br>
              <a:rPr kumimoji="1" lang="en-US" altLang="ja-JP" sz="1662" b="1" dirty="0">
                <a:solidFill>
                  <a:schemeClr val="tx1"/>
                </a:solidFill>
                <a:latin typeface="+mn-ea"/>
                <a:cs typeface="Arial" panose="020B0604020202020204" pitchFamily="34" charset="0"/>
              </a:rPr>
            </a:br>
            <a:r>
              <a:rPr kumimoji="1" lang="ja-JP" altLang="en-US" sz="1662" b="1" dirty="0">
                <a:solidFill>
                  <a:schemeClr val="tx1"/>
                </a:solidFill>
                <a:latin typeface="+mn-ea"/>
                <a:cs typeface="Arial" panose="020B0604020202020204" pitchFamily="34" charset="0"/>
              </a:rPr>
              <a:t>方法</a:t>
            </a:r>
          </a:p>
        </p:txBody>
      </p:sp>
      <p:sp>
        <p:nvSpPr>
          <p:cNvPr id="8" name="テキスト ボックス 7">
            <a:extLst>
              <a:ext uri="{FF2B5EF4-FFF2-40B4-BE49-F238E27FC236}">
                <a16:creationId xmlns:a16="http://schemas.microsoft.com/office/drawing/2014/main" id="{D095B752-E74E-09A3-F9B6-04621B5B573A}"/>
              </a:ext>
            </a:extLst>
          </p:cNvPr>
          <p:cNvSpPr txBox="1"/>
          <p:nvPr/>
        </p:nvSpPr>
        <p:spPr>
          <a:xfrm>
            <a:off x="-99275" y="5910584"/>
            <a:ext cx="353338" cy="461665"/>
          </a:xfrm>
          <a:prstGeom prst="rect">
            <a:avLst/>
          </a:prstGeom>
          <a:noFill/>
        </p:spPr>
        <p:txBody>
          <a:bodyPr wrap="square" rtlCol="0">
            <a:spAutoFit/>
          </a:bodyPr>
          <a:lstStyle/>
          <a:p>
            <a:r>
              <a:rPr kumimoji="1" lang="ja-JP" altLang="en-US" sz="2400" b="1" dirty="0">
                <a:solidFill>
                  <a:srgbClr val="FF0000"/>
                </a:solidFill>
              </a:rPr>
              <a:t>＊</a:t>
            </a:r>
          </a:p>
        </p:txBody>
      </p:sp>
      <p:sp>
        <p:nvSpPr>
          <p:cNvPr id="9" name="テキスト ボックス 8">
            <a:extLst>
              <a:ext uri="{FF2B5EF4-FFF2-40B4-BE49-F238E27FC236}">
                <a16:creationId xmlns:a16="http://schemas.microsoft.com/office/drawing/2014/main" id="{2599D8DC-2878-87EE-B83E-56F725F6F7E2}"/>
              </a:ext>
            </a:extLst>
          </p:cNvPr>
          <p:cNvSpPr txBox="1"/>
          <p:nvPr/>
        </p:nvSpPr>
        <p:spPr>
          <a:xfrm>
            <a:off x="4784425" y="5933581"/>
            <a:ext cx="353338" cy="461665"/>
          </a:xfrm>
          <a:prstGeom prst="rect">
            <a:avLst/>
          </a:prstGeom>
          <a:noFill/>
        </p:spPr>
        <p:txBody>
          <a:bodyPr wrap="square" rtlCol="0">
            <a:spAutoFit/>
          </a:bodyPr>
          <a:lstStyle/>
          <a:p>
            <a:r>
              <a:rPr kumimoji="1" lang="ja-JP" altLang="en-US" sz="2400" b="1" dirty="0">
                <a:solidFill>
                  <a:srgbClr val="FF0000"/>
                </a:solidFill>
              </a:rPr>
              <a:t>＊</a:t>
            </a:r>
          </a:p>
        </p:txBody>
      </p:sp>
      <p:sp>
        <p:nvSpPr>
          <p:cNvPr id="10" name="テキスト ボックス 9">
            <a:extLst>
              <a:ext uri="{FF2B5EF4-FFF2-40B4-BE49-F238E27FC236}">
                <a16:creationId xmlns:a16="http://schemas.microsoft.com/office/drawing/2014/main" id="{376D3935-50F8-23B3-CBF4-2B6DBC2AD661}"/>
              </a:ext>
            </a:extLst>
          </p:cNvPr>
          <p:cNvSpPr txBox="1"/>
          <p:nvPr/>
        </p:nvSpPr>
        <p:spPr>
          <a:xfrm>
            <a:off x="2551635" y="5835886"/>
            <a:ext cx="353338" cy="461665"/>
          </a:xfrm>
          <a:prstGeom prst="rect">
            <a:avLst/>
          </a:prstGeom>
          <a:noFill/>
        </p:spPr>
        <p:txBody>
          <a:bodyPr wrap="square" rtlCol="0">
            <a:spAutoFit/>
          </a:bodyPr>
          <a:lstStyle/>
          <a:p>
            <a:r>
              <a:rPr kumimoji="1" lang="ja-JP" altLang="en-US" sz="2400" b="1" dirty="0">
                <a:solidFill>
                  <a:srgbClr val="FF0000"/>
                </a:solidFill>
              </a:rPr>
              <a:t>＊</a:t>
            </a:r>
          </a:p>
        </p:txBody>
      </p:sp>
    </p:spTree>
    <p:extLst>
      <p:ext uri="{BB962C8B-B14F-4D97-AF65-F5344CB8AC3E}">
        <p14:creationId xmlns:p14="http://schemas.microsoft.com/office/powerpoint/2010/main" val="3151448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7BB60-4D9B-B97C-3E19-C845654F113C}"/>
            </a:ext>
          </a:extLst>
        </p:cNvPr>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742713D4-30BA-6C32-411E-F6D4880D2F01}"/>
              </a:ext>
            </a:extLst>
          </p:cNvPr>
          <p:cNvGrpSpPr/>
          <p:nvPr/>
        </p:nvGrpSpPr>
        <p:grpSpPr>
          <a:xfrm>
            <a:off x="660346" y="1262625"/>
            <a:ext cx="7138319" cy="3612489"/>
            <a:chOff x="888642" y="2188299"/>
            <a:chExt cx="7733179" cy="3913530"/>
          </a:xfrm>
        </p:grpSpPr>
        <p:grpSp>
          <p:nvGrpSpPr>
            <p:cNvPr id="3" name="グループ化 2">
              <a:extLst>
                <a:ext uri="{FF2B5EF4-FFF2-40B4-BE49-F238E27FC236}">
                  <a16:creationId xmlns:a16="http://schemas.microsoft.com/office/drawing/2014/main" id="{12E11784-FF77-595C-7BE5-6F0950C57075}"/>
                </a:ext>
              </a:extLst>
            </p:cNvPr>
            <p:cNvGrpSpPr/>
            <p:nvPr/>
          </p:nvGrpSpPr>
          <p:grpSpPr>
            <a:xfrm>
              <a:off x="888642" y="2188299"/>
              <a:ext cx="7733179" cy="3913530"/>
              <a:chOff x="164598" y="1862907"/>
              <a:chExt cx="9517759" cy="4816652"/>
            </a:xfrm>
          </p:grpSpPr>
          <p:sp>
            <p:nvSpPr>
              <p:cNvPr id="6" name="テキスト ボックス 5">
                <a:extLst>
                  <a:ext uri="{FF2B5EF4-FFF2-40B4-BE49-F238E27FC236}">
                    <a16:creationId xmlns:a16="http://schemas.microsoft.com/office/drawing/2014/main" id="{B45E2858-8B06-32A3-6DB1-3E427583D10E}"/>
                  </a:ext>
                </a:extLst>
              </p:cNvPr>
              <p:cNvSpPr txBox="1"/>
              <p:nvPr/>
            </p:nvSpPr>
            <p:spPr>
              <a:xfrm>
                <a:off x="2777751" y="4149814"/>
                <a:ext cx="545448" cy="430887"/>
              </a:xfrm>
              <a:prstGeom prst="rect">
                <a:avLst/>
              </a:prstGeom>
              <a:noFill/>
            </p:spPr>
            <p:txBody>
              <a:bodyPr wrap="none" rtlCol="0">
                <a:spAutoFit/>
              </a:bodyPr>
              <a:lstStyle/>
              <a:p>
                <a:r>
                  <a:rPr kumimoji="1" lang="en-US" altLang="ja-JP" sz="1500" b="1" dirty="0"/>
                  <a:t>(d)</a:t>
                </a:r>
                <a:endParaRPr kumimoji="1" lang="ja-JP" altLang="en-US" sz="1500" b="1" dirty="0"/>
              </a:p>
            </p:txBody>
          </p:sp>
          <p:sp>
            <p:nvSpPr>
              <p:cNvPr id="7" name="テキスト ボックス 6">
                <a:extLst>
                  <a:ext uri="{FF2B5EF4-FFF2-40B4-BE49-F238E27FC236}">
                    <a16:creationId xmlns:a16="http://schemas.microsoft.com/office/drawing/2014/main" id="{B90B34E9-F8C3-8D27-E793-01266DF64164}"/>
                  </a:ext>
                </a:extLst>
              </p:cNvPr>
              <p:cNvSpPr txBox="1"/>
              <p:nvPr/>
            </p:nvSpPr>
            <p:spPr>
              <a:xfrm>
                <a:off x="2831562" y="2000254"/>
                <a:ext cx="536899" cy="430887"/>
              </a:xfrm>
              <a:prstGeom prst="rect">
                <a:avLst/>
              </a:prstGeom>
              <a:noFill/>
            </p:spPr>
            <p:txBody>
              <a:bodyPr wrap="none" rtlCol="0">
                <a:spAutoFit/>
              </a:bodyPr>
              <a:lstStyle/>
              <a:p>
                <a:r>
                  <a:rPr kumimoji="1" lang="en-US" altLang="ja-JP" sz="1500" b="1" dirty="0"/>
                  <a:t>(c)</a:t>
                </a:r>
                <a:endParaRPr kumimoji="1" lang="ja-JP" altLang="en-US" sz="1500" b="1" dirty="0"/>
              </a:p>
            </p:txBody>
          </p:sp>
          <p:sp>
            <p:nvSpPr>
              <p:cNvPr id="8" name="テキスト ボックス 7">
                <a:extLst>
                  <a:ext uri="{FF2B5EF4-FFF2-40B4-BE49-F238E27FC236}">
                    <a16:creationId xmlns:a16="http://schemas.microsoft.com/office/drawing/2014/main" id="{06B56039-A6A2-ED21-7DA1-5DC32AB5F9FA}"/>
                  </a:ext>
                </a:extLst>
              </p:cNvPr>
              <p:cNvSpPr txBox="1"/>
              <p:nvPr/>
            </p:nvSpPr>
            <p:spPr>
              <a:xfrm>
                <a:off x="164598" y="4358323"/>
                <a:ext cx="545448" cy="430887"/>
              </a:xfrm>
              <a:prstGeom prst="rect">
                <a:avLst/>
              </a:prstGeom>
              <a:noFill/>
            </p:spPr>
            <p:txBody>
              <a:bodyPr wrap="none" rtlCol="0">
                <a:spAutoFit/>
              </a:bodyPr>
              <a:lstStyle/>
              <a:p>
                <a:r>
                  <a:rPr kumimoji="1" lang="en-US" altLang="ja-JP" sz="1500" b="1" dirty="0"/>
                  <a:t>(b)</a:t>
                </a:r>
                <a:endParaRPr kumimoji="1" lang="ja-JP" altLang="en-US" sz="1500" b="1" dirty="0"/>
              </a:p>
            </p:txBody>
          </p:sp>
          <p:sp>
            <p:nvSpPr>
              <p:cNvPr id="9" name="テキスト ボックス 8">
                <a:extLst>
                  <a:ext uri="{FF2B5EF4-FFF2-40B4-BE49-F238E27FC236}">
                    <a16:creationId xmlns:a16="http://schemas.microsoft.com/office/drawing/2014/main" id="{113377BE-7330-4468-DD6D-40B4C801A5E9}"/>
                  </a:ext>
                </a:extLst>
              </p:cNvPr>
              <p:cNvSpPr txBox="1"/>
              <p:nvPr/>
            </p:nvSpPr>
            <p:spPr>
              <a:xfrm>
                <a:off x="254477" y="2072778"/>
                <a:ext cx="535104" cy="430887"/>
              </a:xfrm>
              <a:prstGeom prst="rect">
                <a:avLst/>
              </a:prstGeom>
              <a:noFill/>
            </p:spPr>
            <p:txBody>
              <a:bodyPr wrap="none" rtlCol="0">
                <a:spAutoFit/>
              </a:bodyPr>
              <a:lstStyle/>
              <a:p>
                <a:r>
                  <a:rPr kumimoji="1" lang="en-US" altLang="ja-JP" sz="1500" b="1" dirty="0"/>
                  <a:t>(a)</a:t>
                </a:r>
                <a:endParaRPr kumimoji="1" lang="ja-JP" altLang="en-US" sz="1500" b="1" dirty="0"/>
              </a:p>
            </p:txBody>
          </p:sp>
          <p:grpSp>
            <p:nvGrpSpPr>
              <p:cNvPr id="10" name="グループ化 9">
                <a:extLst>
                  <a:ext uri="{FF2B5EF4-FFF2-40B4-BE49-F238E27FC236}">
                    <a16:creationId xmlns:a16="http://schemas.microsoft.com/office/drawing/2014/main" id="{5C53732E-F0F6-9527-926F-64D650D39394}"/>
                  </a:ext>
                </a:extLst>
              </p:cNvPr>
              <p:cNvGrpSpPr/>
              <p:nvPr/>
            </p:nvGrpSpPr>
            <p:grpSpPr>
              <a:xfrm>
                <a:off x="559210" y="1862907"/>
                <a:ext cx="2014998" cy="2212020"/>
                <a:chOff x="559210" y="1862907"/>
                <a:chExt cx="2014998" cy="2212020"/>
              </a:xfrm>
            </p:grpSpPr>
            <p:pic>
              <p:nvPicPr>
                <p:cNvPr id="37" name="図 36" descr="ダイアグラム&#10;&#10;自動的に生成された説明">
                  <a:extLst>
                    <a:ext uri="{FF2B5EF4-FFF2-40B4-BE49-F238E27FC236}">
                      <a16:creationId xmlns:a16="http://schemas.microsoft.com/office/drawing/2014/main" id="{61C3944E-39F2-5A00-1460-8D77204FBF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210" y="1862907"/>
                  <a:ext cx="2014998" cy="2212020"/>
                </a:xfrm>
                <a:prstGeom prst="rect">
                  <a:avLst/>
                </a:prstGeom>
              </p:spPr>
            </p:pic>
            <p:sp>
              <p:nvSpPr>
                <p:cNvPr id="38" name="星: 5 pt 37">
                  <a:extLst>
                    <a:ext uri="{FF2B5EF4-FFF2-40B4-BE49-F238E27FC236}">
                      <a16:creationId xmlns:a16="http://schemas.microsoft.com/office/drawing/2014/main" id="{4B7BD226-A1B7-549D-FC93-22A6C0C907C0}"/>
                    </a:ext>
                  </a:extLst>
                </p:cNvPr>
                <p:cNvSpPr/>
                <p:nvPr/>
              </p:nvSpPr>
              <p:spPr>
                <a:xfrm>
                  <a:off x="2013194" y="2302722"/>
                  <a:ext cx="163722" cy="170166"/>
                </a:xfrm>
                <a:prstGeom prst="star5">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grpSp>
          <p:pic>
            <p:nvPicPr>
              <p:cNvPr id="11" name="図 10" descr="グラフィカル ユーザー インターフェイス, グラフ&#10;&#10;自動的に生成された説明">
                <a:extLst>
                  <a:ext uri="{FF2B5EF4-FFF2-40B4-BE49-F238E27FC236}">
                    <a16:creationId xmlns:a16="http://schemas.microsoft.com/office/drawing/2014/main" id="{C93F6A11-B65E-7DEB-8D13-BE306BA17B2D}"/>
                  </a:ext>
                </a:extLst>
              </p:cNvPr>
              <p:cNvPicPr>
                <a:picLocks noChangeAspect="1"/>
              </p:cNvPicPr>
              <p:nvPr/>
            </p:nvPicPr>
            <p:blipFill>
              <a:blip r:embed="rId3">
                <a:extLst>
                  <a:ext uri="{28A0092B-C50C-407E-A947-70E740481C1C}">
                    <a14:useLocalDpi xmlns:a14="http://schemas.microsoft.com/office/drawing/2010/main" val="0"/>
                  </a:ext>
                </a:extLst>
              </a:blip>
              <a:srcRect l="5910" t="2151" b="4803"/>
              <a:stretch/>
            </p:blipFill>
            <p:spPr>
              <a:xfrm>
                <a:off x="2811946" y="2004665"/>
                <a:ext cx="6735294" cy="1967823"/>
              </a:xfrm>
              <a:prstGeom prst="rect">
                <a:avLst/>
              </a:prstGeom>
            </p:spPr>
          </p:pic>
          <p:grpSp>
            <p:nvGrpSpPr>
              <p:cNvPr id="12" name="グループ化 11">
                <a:extLst>
                  <a:ext uri="{FF2B5EF4-FFF2-40B4-BE49-F238E27FC236}">
                    <a16:creationId xmlns:a16="http://schemas.microsoft.com/office/drawing/2014/main" id="{E8791B6D-C21F-3177-E420-9009B9F42CCF}"/>
                  </a:ext>
                </a:extLst>
              </p:cNvPr>
              <p:cNvGrpSpPr/>
              <p:nvPr/>
            </p:nvGrpSpPr>
            <p:grpSpPr>
              <a:xfrm>
                <a:off x="2777751" y="4384699"/>
                <a:ext cx="6612839" cy="2137236"/>
                <a:chOff x="2163097" y="3342968"/>
                <a:chExt cx="8424469" cy="3116826"/>
              </a:xfrm>
            </p:grpSpPr>
            <p:pic>
              <p:nvPicPr>
                <p:cNvPr id="35" name="図 34" descr="ダイアグラム&#10;&#10;自動的に生成された説明">
                  <a:extLst>
                    <a:ext uri="{FF2B5EF4-FFF2-40B4-BE49-F238E27FC236}">
                      <a16:creationId xmlns:a16="http://schemas.microsoft.com/office/drawing/2014/main" id="{CAC93930-AC47-96C1-EA12-D73AB9FFE11F}"/>
                    </a:ext>
                  </a:extLst>
                </p:cNvPr>
                <p:cNvPicPr>
                  <a:picLocks noChangeAspect="1"/>
                </p:cNvPicPr>
                <p:nvPr/>
              </p:nvPicPr>
              <p:blipFill>
                <a:blip r:embed="rId4">
                  <a:extLst>
                    <a:ext uri="{28A0092B-C50C-407E-A947-70E740481C1C}">
                      <a14:useLocalDpi xmlns:a14="http://schemas.microsoft.com/office/drawing/2010/main" val="0"/>
                    </a:ext>
                  </a:extLst>
                </a:blip>
                <a:srcRect l="6219" t="1147" b="5807"/>
                <a:stretch/>
              </p:blipFill>
              <p:spPr>
                <a:xfrm>
                  <a:off x="2163097" y="3342968"/>
                  <a:ext cx="8424469" cy="3116826"/>
                </a:xfrm>
                <a:prstGeom prst="rect">
                  <a:avLst/>
                </a:prstGeom>
              </p:spPr>
            </p:pic>
            <p:sp>
              <p:nvSpPr>
                <p:cNvPr id="36" name="テキスト ボックス 35">
                  <a:extLst>
                    <a:ext uri="{FF2B5EF4-FFF2-40B4-BE49-F238E27FC236}">
                      <a16:creationId xmlns:a16="http://schemas.microsoft.com/office/drawing/2014/main" id="{B9F08FA3-3ACC-9C3E-F42A-EE8BBD6EE6E2}"/>
                    </a:ext>
                  </a:extLst>
                </p:cNvPr>
                <p:cNvSpPr txBox="1"/>
                <p:nvPr/>
              </p:nvSpPr>
              <p:spPr>
                <a:xfrm rot="16200000">
                  <a:off x="1477551" y="4379424"/>
                  <a:ext cx="2058017" cy="509722"/>
                </a:xfrm>
                <a:prstGeom prst="rect">
                  <a:avLst/>
                </a:prstGeom>
                <a:noFill/>
              </p:spPr>
              <p:txBody>
                <a:bodyPr wrap="square" rtlCol="0">
                  <a:spAutoFit/>
                </a:bodyPr>
                <a:lstStyle/>
                <a:p>
                  <a:r>
                    <a:rPr kumimoji="1" lang="en-US" altLang="ja-JP" sz="1350" dirty="0"/>
                    <a:t>Dilatation</a:t>
                  </a:r>
                  <a:endParaRPr kumimoji="1" lang="ja-JP" altLang="en-US" sz="1350" dirty="0"/>
                </a:p>
              </p:txBody>
            </p:sp>
          </p:grpSp>
          <p:cxnSp>
            <p:nvCxnSpPr>
              <p:cNvPr id="13" name="直線コネクタ 12">
                <a:extLst>
                  <a:ext uri="{FF2B5EF4-FFF2-40B4-BE49-F238E27FC236}">
                    <a16:creationId xmlns:a16="http://schemas.microsoft.com/office/drawing/2014/main" id="{9A5ED601-4697-8D90-5890-8ABA0AAEFB83}"/>
                  </a:ext>
                </a:extLst>
              </p:cNvPr>
              <p:cNvCxnSpPr>
                <a:cxnSpLocks/>
              </p:cNvCxnSpPr>
              <p:nvPr/>
            </p:nvCxnSpPr>
            <p:spPr>
              <a:xfrm>
                <a:off x="6715432" y="3972488"/>
                <a:ext cx="1" cy="195299"/>
              </a:xfrm>
              <a:prstGeom prst="line">
                <a:avLst/>
              </a:prstGeom>
              <a:ln w="38100"/>
            </p:spPr>
            <p:style>
              <a:lnRef idx="1">
                <a:schemeClr val="dk1"/>
              </a:lnRef>
              <a:fillRef idx="0">
                <a:schemeClr val="dk1"/>
              </a:fillRef>
              <a:effectRef idx="0">
                <a:schemeClr val="dk1"/>
              </a:effectRef>
              <a:fontRef idx="minor">
                <a:schemeClr val="tx1"/>
              </a:fontRef>
            </p:style>
          </p:cxnSp>
          <p:cxnSp>
            <p:nvCxnSpPr>
              <p:cNvPr id="14" name="直線コネクタ 13">
                <a:extLst>
                  <a:ext uri="{FF2B5EF4-FFF2-40B4-BE49-F238E27FC236}">
                    <a16:creationId xmlns:a16="http://schemas.microsoft.com/office/drawing/2014/main" id="{5F8D3C23-8F27-99D7-8EF2-7B240D922920}"/>
                  </a:ext>
                </a:extLst>
              </p:cNvPr>
              <p:cNvCxnSpPr>
                <a:cxnSpLocks/>
              </p:cNvCxnSpPr>
              <p:nvPr/>
            </p:nvCxnSpPr>
            <p:spPr>
              <a:xfrm>
                <a:off x="7207044" y="4149814"/>
                <a:ext cx="1895355" cy="66434"/>
              </a:xfrm>
              <a:prstGeom prst="line">
                <a:avLst/>
              </a:prstGeom>
              <a:ln w="38100"/>
            </p:spPr>
            <p:style>
              <a:lnRef idx="1">
                <a:schemeClr val="dk1"/>
              </a:lnRef>
              <a:fillRef idx="0">
                <a:schemeClr val="dk1"/>
              </a:fillRef>
              <a:effectRef idx="0">
                <a:schemeClr val="dk1"/>
              </a:effectRef>
              <a:fontRef idx="minor">
                <a:schemeClr val="tx1"/>
              </a:fontRef>
            </p:style>
          </p:cxnSp>
          <p:cxnSp>
            <p:nvCxnSpPr>
              <p:cNvPr id="15" name="直線コネクタ 14">
                <a:extLst>
                  <a:ext uri="{FF2B5EF4-FFF2-40B4-BE49-F238E27FC236}">
                    <a16:creationId xmlns:a16="http://schemas.microsoft.com/office/drawing/2014/main" id="{FE14BF6D-5306-5FF0-65EC-25F0F91A3DDC}"/>
                  </a:ext>
                </a:extLst>
              </p:cNvPr>
              <p:cNvCxnSpPr>
                <a:cxnSpLocks/>
              </p:cNvCxnSpPr>
              <p:nvPr/>
            </p:nvCxnSpPr>
            <p:spPr>
              <a:xfrm>
                <a:off x="7207045" y="3972488"/>
                <a:ext cx="0" cy="195299"/>
              </a:xfrm>
              <a:prstGeom prst="line">
                <a:avLst/>
              </a:prstGeom>
              <a:ln w="38100"/>
            </p:spPr>
            <p:style>
              <a:lnRef idx="1">
                <a:schemeClr val="dk1"/>
              </a:lnRef>
              <a:fillRef idx="0">
                <a:schemeClr val="dk1"/>
              </a:fillRef>
              <a:effectRef idx="0">
                <a:schemeClr val="dk1"/>
              </a:effectRef>
              <a:fontRef idx="minor">
                <a:schemeClr val="tx1"/>
              </a:fontRef>
            </p:style>
          </p:cxnSp>
          <p:cxnSp>
            <p:nvCxnSpPr>
              <p:cNvPr id="16" name="直線コネクタ 15">
                <a:extLst>
                  <a:ext uri="{FF2B5EF4-FFF2-40B4-BE49-F238E27FC236}">
                    <a16:creationId xmlns:a16="http://schemas.microsoft.com/office/drawing/2014/main" id="{5721010E-E79F-1F85-0A9F-171012FD55DF}"/>
                  </a:ext>
                </a:extLst>
              </p:cNvPr>
              <p:cNvCxnSpPr>
                <a:cxnSpLocks/>
              </p:cNvCxnSpPr>
              <p:nvPr/>
            </p:nvCxnSpPr>
            <p:spPr>
              <a:xfrm>
                <a:off x="3465123" y="4343008"/>
                <a:ext cx="0" cy="178876"/>
              </a:xfrm>
              <a:prstGeom prst="line">
                <a:avLst/>
              </a:prstGeom>
              <a:ln w="38100"/>
            </p:spPr>
            <p:style>
              <a:lnRef idx="1">
                <a:schemeClr val="dk1"/>
              </a:lnRef>
              <a:fillRef idx="0">
                <a:schemeClr val="dk1"/>
              </a:fillRef>
              <a:effectRef idx="0">
                <a:schemeClr val="dk1"/>
              </a:effectRef>
              <a:fontRef idx="minor">
                <a:schemeClr val="tx1"/>
              </a:fontRef>
            </p:style>
          </p:cxnSp>
          <p:cxnSp>
            <p:nvCxnSpPr>
              <p:cNvPr id="17" name="直線コネクタ 16">
                <a:extLst>
                  <a:ext uri="{FF2B5EF4-FFF2-40B4-BE49-F238E27FC236}">
                    <a16:creationId xmlns:a16="http://schemas.microsoft.com/office/drawing/2014/main" id="{CC12F349-CA52-88ED-B1C5-CAB637BF4467}"/>
                  </a:ext>
                </a:extLst>
              </p:cNvPr>
              <p:cNvCxnSpPr>
                <a:cxnSpLocks/>
              </p:cNvCxnSpPr>
              <p:nvPr/>
            </p:nvCxnSpPr>
            <p:spPr>
              <a:xfrm>
                <a:off x="9113451" y="4216248"/>
                <a:ext cx="0" cy="178876"/>
              </a:xfrm>
              <a:prstGeom prst="line">
                <a:avLst/>
              </a:prstGeom>
              <a:ln w="38100"/>
            </p:spPr>
            <p:style>
              <a:lnRef idx="1">
                <a:schemeClr val="dk1"/>
              </a:lnRef>
              <a:fillRef idx="0">
                <a:schemeClr val="dk1"/>
              </a:fillRef>
              <a:effectRef idx="0">
                <a:schemeClr val="dk1"/>
              </a:effectRef>
              <a:fontRef idx="minor">
                <a:schemeClr val="tx1"/>
              </a:fontRef>
            </p:style>
          </p:cxnSp>
          <p:cxnSp>
            <p:nvCxnSpPr>
              <p:cNvPr id="18" name="直線コネクタ 17">
                <a:extLst>
                  <a:ext uri="{FF2B5EF4-FFF2-40B4-BE49-F238E27FC236}">
                    <a16:creationId xmlns:a16="http://schemas.microsoft.com/office/drawing/2014/main" id="{66CD7E12-5CE4-9FC2-F398-C1331A6878B1}"/>
                  </a:ext>
                </a:extLst>
              </p:cNvPr>
              <p:cNvCxnSpPr>
                <a:cxnSpLocks/>
              </p:cNvCxnSpPr>
              <p:nvPr/>
            </p:nvCxnSpPr>
            <p:spPr>
              <a:xfrm flipH="1">
                <a:off x="3465123" y="4167787"/>
                <a:ext cx="3250309" cy="192811"/>
              </a:xfrm>
              <a:prstGeom prst="line">
                <a:avLst/>
              </a:prstGeom>
              <a:ln w="38100"/>
            </p:spPr>
            <p:style>
              <a:lnRef idx="1">
                <a:schemeClr val="dk1"/>
              </a:lnRef>
              <a:fillRef idx="0">
                <a:schemeClr val="dk1"/>
              </a:fillRef>
              <a:effectRef idx="0">
                <a:schemeClr val="dk1"/>
              </a:effectRef>
              <a:fontRef idx="minor">
                <a:schemeClr val="tx1"/>
              </a:fontRef>
            </p:style>
          </p:cxnSp>
          <p:sp>
            <p:nvSpPr>
              <p:cNvPr id="19" name="テキスト ボックス 18">
                <a:extLst>
                  <a:ext uri="{FF2B5EF4-FFF2-40B4-BE49-F238E27FC236}">
                    <a16:creationId xmlns:a16="http://schemas.microsoft.com/office/drawing/2014/main" id="{F03755B8-B3C6-167B-3DA9-FB46EC287AAD}"/>
                  </a:ext>
                </a:extLst>
              </p:cNvPr>
              <p:cNvSpPr txBox="1"/>
              <p:nvPr/>
            </p:nvSpPr>
            <p:spPr>
              <a:xfrm>
                <a:off x="9269424" y="2263632"/>
                <a:ext cx="412933" cy="400109"/>
              </a:xfrm>
              <a:prstGeom prst="rect">
                <a:avLst/>
              </a:prstGeom>
              <a:noFill/>
            </p:spPr>
            <p:txBody>
              <a:bodyPr wrap="none" rtlCol="0">
                <a:spAutoFit/>
              </a:bodyPr>
              <a:lstStyle/>
              <a:p>
                <a:r>
                  <a:rPr kumimoji="1" lang="en-US" altLang="ja-JP" sz="1350" b="1" dirty="0">
                    <a:solidFill>
                      <a:srgbClr val="FF0000"/>
                    </a:solidFill>
                    <a:latin typeface="Arial" panose="020B0604020202020204" pitchFamily="34" charset="0"/>
                    <a:cs typeface="Arial" panose="020B0604020202020204" pitchFamily="34" charset="0"/>
                  </a:rPr>
                  <a:t>A</a:t>
                </a:r>
                <a:endParaRPr kumimoji="1" lang="ja-JP" altLang="en-US" sz="1350" b="1" dirty="0">
                  <a:solidFill>
                    <a:srgbClr val="FF0000"/>
                  </a:solidFill>
                  <a:latin typeface="Arial" panose="020B0604020202020204" pitchFamily="34" charset="0"/>
                  <a:cs typeface="Arial" panose="020B0604020202020204" pitchFamily="34" charset="0"/>
                </a:endParaRPr>
              </a:p>
            </p:txBody>
          </p:sp>
          <p:sp>
            <p:nvSpPr>
              <p:cNvPr id="20" name="テキスト ボックス 19">
                <a:extLst>
                  <a:ext uri="{FF2B5EF4-FFF2-40B4-BE49-F238E27FC236}">
                    <a16:creationId xmlns:a16="http://schemas.microsoft.com/office/drawing/2014/main" id="{78C4C1BD-E67A-7E2D-F76C-AFC66613756E}"/>
                  </a:ext>
                </a:extLst>
              </p:cNvPr>
              <p:cNvSpPr txBox="1"/>
              <p:nvPr/>
            </p:nvSpPr>
            <p:spPr>
              <a:xfrm>
                <a:off x="9269424" y="3455640"/>
                <a:ext cx="412933" cy="400109"/>
              </a:xfrm>
              <a:prstGeom prst="rect">
                <a:avLst/>
              </a:prstGeom>
              <a:noFill/>
            </p:spPr>
            <p:txBody>
              <a:bodyPr wrap="none" rtlCol="0">
                <a:spAutoFit/>
              </a:bodyPr>
              <a:lstStyle/>
              <a:p>
                <a:r>
                  <a:rPr kumimoji="1" lang="en-US" altLang="ja-JP" sz="1350" b="1" dirty="0">
                    <a:solidFill>
                      <a:srgbClr val="CC9900"/>
                    </a:solidFill>
                    <a:latin typeface="Arial" panose="020B0604020202020204" pitchFamily="34" charset="0"/>
                    <a:cs typeface="Arial" panose="020B0604020202020204" pitchFamily="34" charset="0"/>
                  </a:rPr>
                  <a:t>D</a:t>
                </a:r>
                <a:endParaRPr kumimoji="1" lang="ja-JP" altLang="en-US" sz="1350" b="1" dirty="0">
                  <a:solidFill>
                    <a:srgbClr val="CC9900"/>
                  </a:solidFill>
                  <a:latin typeface="Arial" panose="020B0604020202020204" pitchFamily="34" charset="0"/>
                  <a:cs typeface="Arial" panose="020B0604020202020204" pitchFamily="34" charset="0"/>
                </a:endParaRPr>
              </a:p>
            </p:txBody>
          </p:sp>
          <p:sp>
            <p:nvSpPr>
              <p:cNvPr id="21" name="テキスト ボックス 20">
                <a:extLst>
                  <a:ext uri="{FF2B5EF4-FFF2-40B4-BE49-F238E27FC236}">
                    <a16:creationId xmlns:a16="http://schemas.microsoft.com/office/drawing/2014/main" id="{64F0B09C-2D27-4B60-D75F-92EE356A233B}"/>
                  </a:ext>
                </a:extLst>
              </p:cNvPr>
              <p:cNvSpPr txBox="1"/>
              <p:nvPr/>
            </p:nvSpPr>
            <p:spPr>
              <a:xfrm>
                <a:off x="9256116" y="2991390"/>
                <a:ext cx="412933" cy="400109"/>
              </a:xfrm>
              <a:prstGeom prst="rect">
                <a:avLst/>
              </a:prstGeom>
              <a:noFill/>
            </p:spPr>
            <p:txBody>
              <a:bodyPr wrap="none" rtlCol="0">
                <a:spAutoFit/>
              </a:bodyPr>
              <a:lstStyle/>
              <a:p>
                <a:r>
                  <a:rPr kumimoji="1" lang="en-US" altLang="ja-JP" sz="1350" b="1" dirty="0">
                    <a:solidFill>
                      <a:srgbClr val="009900"/>
                    </a:solidFill>
                    <a:latin typeface="Arial" panose="020B0604020202020204" pitchFamily="34" charset="0"/>
                    <a:cs typeface="Arial" panose="020B0604020202020204" pitchFamily="34" charset="0"/>
                  </a:rPr>
                  <a:t>C</a:t>
                </a:r>
                <a:endParaRPr kumimoji="1" lang="ja-JP" altLang="en-US" sz="1350" b="1" dirty="0">
                  <a:solidFill>
                    <a:srgbClr val="009900"/>
                  </a:solidFill>
                  <a:latin typeface="Arial" panose="020B0604020202020204" pitchFamily="34" charset="0"/>
                  <a:cs typeface="Arial" panose="020B0604020202020204" pitchFamily="34" charset="0"/>
                </a:endParaRPr>
              </a:p>
            </p:txBody>
          </p:sp>
          <p:sp>
            <p:nvSpPr>
              <p:cNvPr id="22" name="テキスト ボックス 21">
                <a:extLst>
                  <a:ext uri="{FF2B5EF4-FFF2-40B4-BE49-F238E27FC236}">
                    <a16:creationId xmlns:a16="http://schemas.microsoft.com/office/drawing/2014/main" id="{7AFADD89-9514-B8A5-1F62-DB6EDA721DDD}"/>
                  </a:ext>
                </a:extLst>
              </p:cNvPr>
              <p:cNvSpPr txBox="1"/>
              <p:nvPr/>
            </p:nvSpPr>
            <p:spPr>
              <a:xfrm>
                <a:off x="9269424" y="2707266"/>
                <a:ext cx="412933" cy="400109"/>
              </a:xfrm>
              <a:prstGeom prst="rect">
                <a:avLst/>
              </a:prstGeom>
              <a:noFill/>
            </p:spPr>
            <p:txBody>
              <a:bodyPr wrap="none" rtlCol="0">
                <a:spAutoFit/>
              </a:bodyPr>
              <a:lstStyle/>
              <a:p>
                <a:r>
                  <a:rPr kumimoji="1" lang="en-US" altLang="ja-JP" sz="1350" b="1" dirty="0">
                    <a:solidFill>
                      <a:srgbClr val="0033CC"/>
                    </a:solidFill>
                    <a:latin typeface="Arial" panose="020B0604020202020204" pitchFamily="34" charset="0"/>
                    <a:cs typeface="Arial" panose="020B0604020202020204" pitchFamily="34" charset="0"/>
                  </a:rPr>
                  <a:t>B</a:t>
                </a:r>
                <a:endParaRPr kumimoji="1" lang="ja-JP" altLang="en-US" sz="1350" b="1" dirty="0">
                  <a:solidFill>
                    <a:srgbClr val="0033CC"/>
                  </a:solidFill>
                  <a:latin typeface="Arial" panose="020B0604020202020204" pitchFamily="34" charset="0"/>
                  <a:cs typeface="Arial" panose="020B0604020202020204" pitchFamily="34" charset="0"/>
                </a:endParaRPr>
              </a:p>
            </p:txBody>
          </p:sp>
          <p:sp>
            <p:nvSpPr>
              <p:cNvPr id="23" name="テキスト ボックス 22">
                <a:extLst>
                  <a:ext uri="{FF2B5EF4-FFF2-40B4-BE49-F238E27FC236}">
                    <a16:creationId xmlns:a16="http://schemas.microsoft.com/office/drawing/2014/main" id="{277A96D0-3BFB-5EA8-31E9-8E445C116826}"/>
                  </a:ext>
                </a:extLst>
              </p:cNvPr>
              <p:cNvSpPr txBox="1"/>
              <p:nvPr/>
            </p:nvSpPr>
            <p:spPr>
              <a:xfrm>
                <a:off x="9195861" y="4429456"/>
                <a:ext cx="412933" cy="400109"/>
              </a:xfrm>
              <a:prstGeom prst="rect">
                <a:avLst/>
              </a:prstGeom>
              <a:noFill/>
            </p:spPr>
            <p:txBody>
              <a:bodyPr wrap="none" rtlCol="0">
                <a:spAutoFit/>
              </a:bodyPr>
              <a:lstStyle/>
              <a:p>
                <a:r>
                  <a:rPr kumimoji="1" lang="en-US" altLang="ja-JP" sz="1350" b="1" dirty="0">
                    <a:solidFill>
                      <a:srgbClr val="FF0000"/>
                    </a:solidFill>
                    <a:latin typeface="Arial" panose="020B0604020202020204" pitchFamily="34" charset="0"/>
                    <a:cs typeface="Arial" panose="020B0604020202020204" pitchFamily="34" charset="0"/>
                  </a:rPr>
                  <a:t>A</a:t>
                </a:r>
                <a:endParaRPr kumimoji="1" lang="ja-JP" altLang="en-US" sz="1350" b="1" dirty="0">
                  <a:solidFill>
                    <a:srgbClr val="FF0000"/>
                  </a:solidFill>
                  <a:latin typeface="Arial" panose="020B0604020202020204" pitchFamily="34" charset="0"/>
                  <a:cs typeface="Arial" panose="020B0604020202020204" pitchFamily="34" charset="0"/>
                </a:endParaRPr>
              </a:p>
            </p:txBody>
          </p:sp>
          <p:sp>
            <p:nvSpPr>
              <p:cNvPr id="24" name="テキスト ボックス 23">
                <a:extLst>
                  <a:ext uri="{FF2B5EF4-FFF2-40B4-BE49-F238E27FC236}">
                    <a16:creationId xmlns:a16="http://schemas.microsoft.com/office/drawing/2014/main" id="{401D7DB5-8D11-24C7-DF17-EBFE2BBFC5E2}"/>
                  </a:ext>
                </a:extLst>
              </p:cNvPr>
              <p:cNvSpPr txBox="1"/>
              <p:nvPr/>
            </p:nvSpPr>
            <p:spPr>
              <a:xfrm>
                <a:off x="9167520" y="5694998"/>
                <a:ext cx="412933" cy="400109"/>
              </a:xfrm>
              <a:prstGeom prst="rect">
                <a:avLst/>
              </a:prstGeom>
              <a:noFill/>
            </p:spPr>
            <p:txBody>
              <a:bodyPr wrap="none" rtlCol="0">
                <a:spAutoFit/>
              </a:bodyPr>
              <a:lstStyle/>
              <a:p>
                <a:r>
                  <a:rPr kumimoji="1" lang="en-US" altLang="ja-JP" sz="1350" b="1" dirty="0">
                    <a:solidFill>
                      <a:srgbClr val="CC9900"/>
                    </a:solidFill>
                    <a:latin typeface="Arial" panose="020B0604020202020204" pitchFamily="34" charset="0"/>
                    <a:cs typeface="Arial" panose="020B0604020202020204" pitchFamily="34" charset="0"/>
                  </a:rPr>
                  <a:t>D</a:t>
                </a:r>
                <a:endParaRPr kumimoji="1" lang="ja-JP" altLang="en-US" sz="1350" b="1" dirty="0">
                  <a:solidFill>
                    <a:srgbClr val="CC9900"/>
                  </a:solidFill>
                  <a:latin typeface="Arial" panose="020B0604020202020204" pitchFamily="34" charset="0"/>
                  <a:cs typeface="Arial" panose="020B0604020202020204" pitchFamily="34" charset="0"/>
                </a:endParaRPr>
              </a:p>
            </p:txBody>
          </p:sp>
          <p:sp>
            <p:nvSpPr>
              <p:cNvPr id="25" name="テキスト ボックス 24">
                <a:extLst>
                  <a:ext uri="{FF2B5EF4-FFF2-40B4-BE49-F238E27FC236}">
                    <a16:creationId xmlns:a16="http://schemas.microsoft.com/office/drawing/2014/main" id="{9D96EFC3-9652-7AFB-61FB-DC399037CBD1}"/>
                  </a:ext>
                </a:extLst>
              </p:cNvPr>
              <p:cNvSpPr txBox="1"/>
              <p:nvPr/>
            </p:nvSpPr>
            <p:spPr>
              <a:xfrm>
                <a:off x="9182552" y="5157214"/>
                <a:ext cx="412933" cy="400109"/>
              </a:xfrm>
              <a:prstGeom prst="rect">
                <a:avLst/>
              </a:prstGeom>
              <a:noFill/>
            </p:spPr>
            <p:txBody>
              <a:bodyPr wrap="none" rtlCol="0">
                <a:spAutoFit/>
              </a:bodyPr>
              <a:lstStyle/>
              <a:p>
                <a:r>
                  <a:rPr kumimoji="1" lang="en-US" altLang="ja-JP" sz="1350" b="1" dirty="0">
                    <a:solidFill>
                      <a:srgbClr val="009900"/>
                    </a:solidFill>
                    <a:latin typeface="Arial" panose="020B0604020202020204" pitchFamily="34" charset="0"/>
                    <a:cs typeface="Arial" panose="020B0604020202020204" pitchFamily="34" charset="0"/>
                  </a:rPr>
                  <a:t>C</a:t>
                </a:r>
                <a:endParaRPr kumimoji="1" lang="ja-JP" altLang="en-US" sz="1350" b="1" dirty="0">
                  <a:solidFill>
                    <a:srgbClr val="009900"/>
                  </a:solidFill>
                  <a:latin typeface="Arial" panose="020B0604020202020204" pitchFamily="34" charset="0"/>
                  <a:cs typeface="Arial" panose="020B0604020202020204" pitchFamily="34" charset="0"/>
                </a:endParaRPr>
              </a:p>
            </p:txBody>
          </p:sp>
          <p:sp>
            <p:nvSpPr>
              <p:cNvPr id="26" name="テキスト ボックス 25">
                <a:extLst>
                  <a:ext uri="{FF2B5EF4-FFF2-40B4-BE49-F238E27FC236}">
                    <a16:creationId xmlns:a16="http://schemas.microsoft.com/office/drawing/2014/main" id="{F2459B71-9EF9-B1DC-CADF-C7FAC2450BC2}"/>
                  </a:ext>
                </a:extLst>
              </p:cNvPr>
              <p:cNvSpPr txBox="1"/>
              <p:nvPr/>
            </p:nvSpPr>
            <p:spPr>
              <a:xfrm>
                <a:off x="9195861" y="4873090"/>
                <a:ext cx="412933" cy="400109"/>
              </a:xfrm>
              <a:prstGeom prst="rect">
                <a:avLst/>
              </a:prstGeom>
              <a:noFill/>
            </p:spPr>
            <p:txBody>
              <a:bodyPr wrap="none" rtlCol="0">
                <a:spAutoFit/>
              </a:bodyPr>
              <a:lstStyle/>
              <a:p>
                <a:r>
                  <a:rPr kumimoji="1" lang="en-US" altLang="ja-JP" sz="1350" b="1" dirty="0">
                    <a:solidFill>
                      <a:srgbClr val="0033CC"/>
                    </a:solidFill>
                    <a:latin typeface="Arial" panose="020B0604020202020204" pitchFamily="34" charset="0"/>
                    <a:cs typeface="Arial" panose="020B0604020202020204" pitchFamily="34" charset="0"/>
                  </a:rPr>
                  <a:t>B</a:t>
                </a:r>
                <a:endParaRPr kumimoji="1" lang="ja-JP" altLang="en-US" sz="1350" b="1" dirty="0">
                  <a:solidFill>
                    <a:srgbClr val="0033CC"/>
                  </a:solidFill>
                  <a:latin typeface="Arial" panose="020B0604020202020204" pitchFamily="34" charset="0"/>
                  <a:cs typeface="Arial" panose="020B0604020202020204" pitchFamily="34" charset="0"/>
                </a:endParaRPr>
              </a:p>
            </p:txBody>
          </p:sp>
          <p:sp>
            <p:nvSpPr>
              <p:cNvPr id="27" name="テキスト ボックス 26">
                <a:extLst>
                  <a:ext uri="{FF2B5EF4-FFF2-40B4-BE49-F238E27FC236}">
                    <a16:creationId xmlns:a16="http://schemas.microsoft.com/office/drawing/2014/main" id="{E9C729BB-2E76-DD15-C199-5AEC000FD96C}"/>
                  </a:ext>
                </a:extLst>
              </p:cNvPr>
              <p:cNvSpPr txBox="1"/>
              <p:nvPr/>
            </p:nvSpPr>
            <p:spPr>
              <a:xfrm>
                <a:off x="3095337" y="2455738"/>
                <a:ext cx="355227" cy="369332"/>
              </a:xfrm>
              <a:prstGeom prst="rect">
                <a:avLst/>
              </a:prstGeom>
              <a:solidFill>
                <a:schemeClr val="bg1"/>
              </a:solidFill>
            </p:spPr>
            <p:txBody>
              <a:bodyPr wrap="none" rtlCol="0">
                <a:spAutoFit/>
              </a:bodyPr>
              <a:lstStyle/>
              <a:p>
                <a:pPr algn="r"/>
                <a:r>
                  <a:rPr kumimoji="1" lang="en-US" altLang="ja-JP" sz="1200" dirty="0"/>
                  <a:t>0</a:t>
                </a:r>
                <a:endParaRPr kumimoji="1" lang="ja-JP" altLang="en-US" sz="1200" dirty="0"/>
              </a:p>
            </p:txBody>
          </p:sp>
          <p:sp>
            <p:nvSpPr>
              <p:cNvPr id="28" name="テキスト ボックス 27">
                <a:extLst>
                  <a:ext uri="{FF2B5EF4-FFF2-40B4-BE49-F238E27FC236}">
                    <a16:creationId xmlns:a16="http://schemas.microsoft.com/office/drawing/2014/main" id="{27D0C5BC-9A5B-B00C-4464-A16EC2A53945}"/>
                  </a:ext>
                </a:extLst>
              </p:cNvPr>
              <p:cNvSpPr txBox="1"/>
              <p:nvPr/>
            </p:nvSpPr>
            <p:spPr>
              <a:xfrm>
                <a:off x="3112541" y="4959362"/>
                <a:ext cx="314849" cy="369332"/>
              </a:xfrm>
              <a:prstGeom prst="rect">
                <a:avLst/>
              </a:prstGeom>
              <a:solidFill>
                <a:schemeClr val="bg1"/>
              </a:solidFill>
            </p:spPr>
            <p:txBody>
              <a:bodyPr wrap="square" rtlCol="0">
                <a:spAutoFit/>
              </a:bodyPr>
              <a:lstStyle/>
              <a:p>
                <a:pPr algn="r"/>
                <a:r>
                  <a:rPr kumimoji="1" lang="en-US" altLang="ja-JP" sz="1200" dirty="0"/>
                  <a:t>0</a:t>
                </a:r>
                <a:endParaRPr kumimoji="1" lang="ja-JP" altLang="en-US" sz="1200" dirty="0"/>
              </a:p>
            </p:txBody>
          </p:sp>
          <p:grpSp>
            <p:nvGrpSpPr>
              <p:cNvPr id="29" name="グループ化 28">
                <a:extLst>
                  <a:ext uri="{FF2B5EF4-FFF2-40B4-BE49-F238E27FC236}">
                    <a16:creationId xmlns:a16="http://schemas.microsoft.com/office/drawing/2014/main" id="{95995EAA-D6CC-45FA-6B99-A0C2A12D3E98}"/>
                  </a:ext>
                </a:extLst>
              </p:cNvPr>
              <p:cNvGrpSpPr/>
              <p:nvPr/>
            </p:nvGrpSpPr>
            <p:grpSpPr>
              <a:xfrm>
                <a:off x="350990" y="4083466"/>
                <a:ext cx="2555344" cy="2596093"/>
                <a:chOff x="5725547" y="940888"/>
                <a:chExt cx="5162550" cy="5562600"/>
              </a:xfrm>
            </p:grpSpPr>
            <p:pic>
              <p:nvPicPr>
                <p:cNvPr id="30" name="図 29" descr="ダイアグラム&#10;&#10;自動的に生成された説明">
                  <a:extLst>
                    <a:ext uri="{FF2B5EF4-FFF2-40B4-BE49-F238E27FC236}">
                      <a16:creationId xmlns:a16="http://schemas.microsoft.com/office/drawing/2014/main" id="{5534BA91-4B6C-7E2C-AD27-5B2C13EC4B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25547" y="940888"/>
                  <a:ext cx="5162550" cy="5562600"/>
                </a:xfrm>
                <a:prstGeom prst="rect">
                  <a:avLst/>
                </a:prstGeom>
              </p:spPr>
            </p:pic>
            <p:sp>
              <p:nvSpPr>
                <p:cNvPr id="31" name="テキスト ボックス 30">
                  <a:extLst>
                    <a:ext uri="{FF2B5EF4-FFF2-40B4-BE49-F238E27FC236}">
                      <a16:creationId xmlns:a16="http://schemas.microsoft.com/office/drawing/2014/main" id="{FB38CDE6-0635-D315-153C-6ADB1640CE93}"/>
                    </a:ext>
                  </a:extLst>
                </p:cNvPr>
                <p:cNvSpPr txBox="1"/>
                <p:nvPr/>
              </p:nvSpPr>
              <p:spPr>
                <a:xfrm>
                  <a:off x="7669298" y="4347551"/>
                  <a:ext cx="760843" cy="725415"/>
                </a:xfrm>
                <a:prstGeom prst="rect">
                  <a:avLst/>
                </a:prstGeom>
                <a:noFill/>
              </p:spPr>
              <p:txBody>
                <a:bodyPr wrap="none" rtlCol="0">
                  <a:spAutoFit/>
                </a:bodyPr>
                <a:lstStyle/>
                <a:p>
                  <a:r>
                    <a:rPr kumimoji="1" lang="en-US" altLang="ja-JP" sz="1050" b="1" dirty="0">
                      <a:solidFill>
                        <a:srgbClr val="FF0000"/>
                      </a:solidFill>
                      <a:latin typeface="Arial" panose="020B0604020202020204" pitchFamily="34" charset="0"/>
                      <a:cs typeface="Arial" panose="020B0604020202020204" pitchFamily="34" charset="0"/>
                    </a:rPr>
                    <a:t>A</a:t>
                  </a:r>
                  <a:endParaRPr kumimoji="1" lang="ja-JP" altLang="en-US" sz="1050" b="1" dirty="0">
                    <a:solidFill>
                      <a:srgbClr val="FF0000"/>
                    </a:solidFill>
                    <a:latin typeface="Arial" panose="020B0604020202020204" pitchFamily="34" charset="0"/>
                    <a:cs typeface="Arial" panose="020B0604020202020204" pitchFamily="34" charset="0"/>
                  </a:endParaRPr>
                </a:p>
              </p:txBody>
            </p:sp>
            <p:sp>
              <p:nvSpPr>
                <p:cNvPr id="32" name="テキスト ボックス 31">
                  <a:extLst>
                    <a:ext uri="{FF2B5EF4-FFF2-40B4-BE49-F238E27FC236}">
                      <a16:creationId xmlns:a16="http://schemas.microsoft.com/office/drawing/2014/main" id="{9548CF04-9AE5-CC90-A5CC-4460D28A44EE}"/>
                    </a:ext>
                  </a:extLst>
                </p:cNvPr>
                <p:cNvSpPr txBox="1"/>
                <p:nvPr/>
              </p:nvSpPr>
              <p:spPr>
                <a:xfrm>
                  <a:off x="6386170" y="3885886"/>
                  <a:ext cx="760843" cy="725415"/>
                </a:xfrm>
                <a:prstGeom prst="rect">
                  <a:avLst/>
                </a:prstGeom>
                <a:noFill/>
              </p:spPr>
              <p:txBody>
                <a:bodyPr wrap="none" rtlCol="0">
                  <a:spAutoFit/>
                </a:bodyPr>
                <a:lstStyle/>
                <a:p>
                  <a:r>
                    <a:rPr kumimoji="1" lang="en-US" altLang="ja-JP" sz="1050" b="1" dirty="0">
                      <a:solidFill>
                        <a:srgbClr val="CC9900"/>
                      </a:solidFill>
                      <a:latin typeface="Arial" panose="020B0604020202020204" pitchFamily="34" charset="0"/>
                      <a:cs typeface="Arial" panose="020B0604020202020204" pitchFamily="34" charset="0"/>
                    </a:rPr>
                    <a:t>D</a:t>
                  </a:r>
                  <a:endParaRPr kumimoji="1" lang="ja-JP" altLang="en-US" sz="1050" b="1" dirty="0">
                    <a:solidFill>
                      <a:srgbClr val="CC9900"/>
                    </a:solidFill>
                    <a:latin typeface="Arial" panose="020B0604020202020204" pitchFamily="34" charset="0"/>
                    <a:cs typeface="Arial" panose="020B0604020202020204" pitchFamily="34" charset="0"/>
                  </a:endParaRPr>
                </a:p>
              </p:txBody>
            </p:sp>
            <p:sp>
              <p:nvSpPr>
                <p:cNvPr id="33" name="テキスト ボックス 32">
                  <a:extLst>
                    <a:ext uri="{FF2B5EF4-FFF2-40B4-BE49-F238E27FC236}">
                      <a16:creationId xmlns:a16="http://schemas.microsoft.com/office/drawing/2014/main" id="{53B1F008-886E-9EC5-B289-078A1F45BD41}"/>
                    </a:ext>
                  </a:extLst>
                </p:cNvPr>
                <p:cNvSpPr txBox="1"/>
                <p:nvPr/>
              </p:nvSpPr>
              <p:spPr>
                <a:xfrm>
                  <a:off x="6823990" y="4019072"/>
                  <a:ext cx="760843" cy="725415"/>
                </a:xfrm>
                <a:prstGeom prst="rect">
                  <a:avLst/>
                </a:prstGeom>
                <a:noFill/>
              </p:spPr>
              <p:txBody>
                <a:bodyPr wrap="none" rtlCol="0">
                  <a:spAutoFit/>
                </a:bodyPr>
                <a:lstStyle/>
                <a:p>
                  <a:r>
                    <a:rPr kumimoji="1" lang="en-US" altLang="ja-JP" sz="1050" b="1" dirty="0">
                      <a:solidFill>
                        <a:srgbClr val="009900"/>
                      </a:solidFill>
                      <a:latin typeface="Arial" panose="020B0604020202020204" pitchFamily="34" charset="0"/>
                      <a:cs typeface="Arial" panose="020B0604020202020204" pitchFamily="34" charset="0"/>
                    </a:rPr>
                    <a:t>C</a:t>
                  </a:r>
                  <a:endParaRPr kumimoji="1" lang="ja-JP" altLang="en-US" sz="1050" b="1" dirty="0">
                    <a:solidFill>
                      <a:srgbClr val="009900"/>
                    </a:solidFill>
                    <a:latin typeface="Arial" panose="020B0604020202020204" pitchFamily="34" charset="0"/>
                    <a:cs typeface="Arial" panose="020B0604020202020204" pitchFamily="34" charset="0"/>
                  </a:endParaRPr>
                </a:p>
              </p:txBody>
            </p:sp>
            <p:sp>
              <p:nvSpPr>
                <p:cNvPr id="34" name="テキスト ボックス 33">
                  <a:extLst>
                    <a:ext uri="{FF2B5EF4-FFF2-40B4-BE49-F238E27FC236}">
                      <a16:creationId xmlns:a16="http://schemas.microsoft.com/office/drawing/2014/main" id="{233A13D6-5403-3668-1FD5-BDB077840649}"/>
                    </a:ext>
                  </a:extLst>
                </p:cNvPr>
                <p:cNvSpPr txBox="1"/>
                <p:nvPr/>
              </p:nvSpPr>
              <p:spPr>
                <a:xfrm>
                  <a:off x="7465555" y="3534609"/>
                  <a:ext cx="760843" cy="725415"/>
                </a:xfrm>
                <a:prstGeom prst="rect">
                  <a:avLst/>
                </a:prstGeom>
                <a:noFill/>
              </p:spPr>
              <p:txBody>
                <a:bodyPr wrap="none" rtlCol="0">
                  <a:spAutoFit/>
                </a:bodyPr>
                <a:lstStyle/>
                <a:p>
                  <a:r>
                    <a:rPr kumimoji="1" lang="en-US" altLang="ja-JP" sz="1050" b="1" dirty="0">
                      <a:solidFill>
                        <a:srgbClr val="0033CC"/>
                      </a:solidFill>
                      <a:latin typeface="Arial" panose="020B0604020202020204" pitchFamily="34" charset="0"/>
                      <a:cs typeface="Arial" panose="020B0604020202020204" pitchFamily="34" charset="0"/>
                    </a:rPr>
                    <a:t>B</a:t>
                  </a:r>
                  <a:endParaRPr kumimoji="1" lang="ja-JP" altLang="en-US" sz="1050" b="1" dirty="0">
                    <a:solidFill>
                      <a:srgbClr val="0033CC"/>
                    </a:solidFill>
                    <a:latin typeface="Arial" panose="020B0604020202020204" pitchFamily="34" charset="0"/>
                    <a:cs typeface="Arial" panose="020B0604020202020204" pitchFamily="34" charset="0"/>
                  </a:endParaRPr>
                </a:p>
              </p:txBody>
            </p:sp>
          </p:grpSp>
        </p:grpSp>
        <p:sp>
          <p:nvSpPr>
            <p:cNvPr id="4" name="テキスト ボックス 3">
              <a:extLst>
                <a:ext uri="{FF2B5EF4-FFF2-40B4-BE49-F238E27FC236}">
                  <a16:creationId xmlns:a16="http://schemas.microsoft.com/office/drawing/2014/main" id="{777A8257-11CA-98D9-DC80-E2AF88371BDC}"/>
                </a:ext>
              </a:extLst>
            </p:cNvPr>
            <p:cNvSpPr txBox="1"/>
            <p:nvPr/>
          </p:nvSpPr>
          <p:spPr>
            <a:xfrm rot="16200000">
              <a:off x="2698781" y="2886428"/>
              <a:ext cx="957216" cy="315434"/>
            </a:xfrm>
            <a:prstGeom prst="rect">
              <a:avLst/>
            </a:prstGeom>
            <a:solidFill>
              <a:schemeClr val="bg1"/>
            </a:solidFill>
          </p:spPr>
          <p:txBody>
            <a:bodyPr wrap="square" rtlCol="0" anchor="ctr">
              <a:spAutoFit/>
            </a:bodyPr>
            <a:lstStyle/>
            <a:p>
              <a:r>
                <a:rPr kumimoji="1" lang="ja-JP" altLang="en-US" sz="1292" b="1" dirty="0"/>
                <a:t>面積歪み</a:t>
              </a:r>
              <a:endParaRPr kumimoji="1" lang="ja-JP" altLang="en-US" sz="1846" b="1" dirty="0"/>
            </a:p>
          </p:txBody>
        </p:sp>
        <p:sp>
          <p:nvSpPr>
            <p:cNvPr id="5" name="テキスト ボックス 4">
              <a:extLst>
                <a:ext uri="{FF2B5EF4-FFF2-40B4-BE49-F238E27FC236}">
                  <a16:creationId xmlns:a16="http://schemas.microsoft.com/office/drawing/2014/main" id="{896A2772-7A59-A418-7687-6D36439B7B0B}"/>
                </a:ext>
              </a:extLst>
            </p:cNvPr>
            <p:cNvSpPr txBox="1"/>
            <p:nvPr/>
          </p:nvSpPr>
          <p:spPr>
            <a:xfrm rot="16200000">
              <a:off x="2748140" y="4913257"/>
              <a:ext cx="957216" cy="315434"/>
            </a:xfrm>
            <a:prstGeom prst="rect">
              <a:avLst/>
            </a:prstGeom>
            <a:solidFill>
              <a:schemeClr val="bg1"/>
            </a:solidFill>
          </p:spPr>
          <p:txBody>
            <a:bodyPr wrap="square" rtlCol="0" anchor="ctr">
              <a:spAutoFit/>
            </a:bodyPr>
            <a:lstStyle/>
            <a:p>
              <a:r>
                <a:rPr kumimoji="1" lang="ja-JP" altLang="en-US" sz="1292" b="1" dirty="0"/>
                <a:t>面積歪み</a:t>
              </a:r>
            </a:p>
          </p:txBody>
        </p:sp>
      </p:grpSp>
      <p:sp>
        <p:nvSpPr>
          <p:cNvPr id="39" name="テキスト ボックス 38">
            <a:extLst>
              <a:ext uri="{FF2B5EF4-FFF2-40B4-BE49-F238E27FC236}">
                <a16:creationId xmlns:a16="http://schemas.microsoft.com/office/drawing/2014/main" id="{ECB3F5BA-CA2D-4FA3-B7B0-B6154665EEFA}"/>
              </a:ext>
            </a:extLst>
          </p:cNvPr>
          <p:cNvSpPr txBox="1"/>
          <p:nvPr/>
        </p:nvSpPr>
        <p:spPr>
          <a:xfrm>
            <a:off x="298074" y="157972"/>
            <a:ext cx="5870464" cy="347980"/>
          </a:xfrm>
          <a:prstGeom prst="rect">
            <a:avLst/>
          </a:prstGeom>
          <a:noFill/>
        </p:spPr>
        <p:txBody>
          <a:bodyPr wrap="square">
            <a:spAutoFit/>
          </a:bodyPr>
          <a:lstStyle/>
          <a:p>
            <a:pPr>
              <a:lnSpc>
                <a:spcPct val="90000"/>
              </a:lnSpc>
              <a:spcBef>
                <a:spcPts val="300"/>
              </a:spcBef>
            </a:pPr>
            <a:r>
              <a:rPr lang="en-US" altLang="ja-JP" sz="1846" b="1" dirty="0">
                <a:solidFill>
                  <a:srgbClr val="FF0000"/>
                </a:solidFill>
                <a:latin typeface="ＭＳ Ｐゴシック" panose="020B0600070205080204" pitchFamily="50" charset="-128"/>
                <a:ea typeface="ＭＳ Ｐゴシック" panose="020B0600070205080204" pitchFamily="50" charset="-128"/>
                <a:cs typeface="Times New Roman" panose="02020603050405020304" pitchFamily="18" charset="0"/>
              </a:rPr>
              <a:t>A. </a:t>
            </a:r>
            <a:r>
              <a:rPr lang="ja-JP" altLang="en-US" sz="1846" b="1" dirty="0">
                <a:solidFill>
                  <a:srgbClr val="FF0000"/>
                </a:solidFill>
                <a:latin typeface="ＭＳ Ｐゴシック" panose="020B0600070205080204" pitchFamily="50" charset="-128"/>
                <a:ea typeface="ＭＳ Ｐゴシック" panose="020B0600070205080204" pitchFamily="50" charset="-128"/>
                <a:cs typeface="Times New Roman" panose="02020603050405020304" pitchFamily="18" charset="0"/>
              </a:rPr>
              <a:t>地震予知注意報（１年～１月前）のために有効な方法</a:t>
            </a:r>
            <a:endParaRPr lang="en-US" altLang="ja-JP" sz="1846" b="1" dirty="0">
              <a:solidFill>
                <a:srgbClr val="FF0000"/>
              </a:solidFill>
              <a:latin typeface="ＭＳ Ｐゴシック" panose="020B0600070205080204" pitchFamily="50" charset="-128"/>
              <a:ea typeface="ＭＳ Ｐゴシック" panose="020B0600070205080204" pitchFamily="50" charset="-128"/>
              <a:cs typeface="Times New Roman" panose="02020603050405020304" pitchFamily="18" charset="0"/>
            </a:endParaRPr>
          </a:p>
        </p:txBody>
      </p:sp>
      <p:sp>
        <p:nvSpPr>
          <p:cNvPr id="40" name="テキスト ボックス 39">
            <a:extLst>
              <a:ext uri="{FF2B5EF4-FFF2-40B4-BE49-F238E27FC236}">
                <a16:creationId xmlns:a16="http://schemas.microsoft.com/office/drawing/2014/main" id="{ABE4A920-5C0A-EE65-DB45-23745FF6375B}"/>
              </a:ext>
            </a:extLst>
          </p:cNvPr>
          <p:cNvSpPr txBox="1"/>
          <p:nvPr/>
        </p:nvSpPr>
        <p:spPr>
          <a:xfrm>
            <a:off x="358334" y="640852"/>
            <a:ext cx="7891144" cy="369332"/>
          </a:xfrm>
          <a:prstGeom prst="rect">
            <a:avLst/>
          </a:prstGeom>
          <a:noFill/>
        </p:spPr>
        <p:txBody>
          <a:bodyPr wrap="square">
            <a:spAutoFit/>
          </a:bodyPr>
          <a:lstStyle/>
          <a:p>
            <a:pPr algn="ctr">
              <a:lnSpc>
                <a:spcPct val="90000"/>
              </a:lnSpc>
              <a:spcBef>
                <a:spcPts val="300"/>
              </a:spcBef>
            </a:pPr>
            <a:r>
              <a:rPr lang="en-US" altLang="ja-JP" sz="1662" b="1" dirty="0">
                <a:solidFill>
                  <a:srgbClr val="FF0000"/>
                </a:solidFill>
                <a:latin typeface="Arial" panose="020B0604020202020204" pitchFamily="34" charset="0"/>
                <a:ea typeface="Arial" panose="020B0604020202020204" pitchFamily="34" charset="0"/>
                <a:cs typeface="Times New Roman" panose="02020603050405020304" pitchFamily="18" charset="0"/>
              </a:rPr>
              <a:t>A2</a:t>
            </a:r>
            <a:r>
              <a:rPr lang="en-US" altLang="ja-JP" sz="2000" b="1" dirty="0">
                <a:solidFill>
                  <a:srgbClr val="FF0000"/>
                </a:solidFill>
                <a:latin typeface="Arial" panose="020B0604020202020204" pitchFamily="34" charset="0"/>
                <a:ea typeface="Arial" panose="020B0604020202020204" pitchFamily="34" charset="0"/>
                <a:cs typeface="Times New Roman" panose="02020603050405020304" pitchFamily="18" charset="0"/>
              </a:rPr>
              <a:t>.  </a:t>
            </a:r>
            <a:r>
              <a:rPr lang="ja-JP" altLang="en-US" sz="2000" b="1" dirty="0">
                <a:solidFill>
                  <a:srgbClr val="FF0000"/>
                </a:solidFill>
                <a:latin typeface="Arial" panose="020B0604020202020204" pitchFamily="34" charset="0"/>
                <a:ea typeface="Arial" panose="020B0604020202020204" pitchFamily="34" charset="0"/>
                <a:cs typeface="Times New Roman" panose="02020603050405020304" pitchFamily="18" charset="0"/>
              </a:rPr>
              <a:t>神山らの方法</a:t>
            </a:r>
            <a:r>
              <a:rPr lang="ja-JP" altLang="en-US" sz="1662" b="1" dirty="0">
                <a:solidFill>
                  <a:srgbClr val="FF0000"/>
                </a:solidFill>
                <a:latin typeface="Arial" panose="020B0604020202020204" pitchFamily="34" charset="0"/>
                <a:ea typeface="Arial" panose="020B0604020202020204" pitchFamily="34" charset="0"/>
                <a:cs typeface="Times New Roman" panose="02020603050405020304" pitchFamily="18" charset="0"/>
              </a:rPr>
              <a:t>： </a:t>
            </a:r>
            <a:r>
              <a:rPr lang="en-US" altLang="ja-JP" sz="1662" b="1" dirty="0">
                <a:solidFill>
                  <a:srgbClr val="FF0000"/>
                </a:solidFill>
                <a:latin typeface="Arial" panose="020B0604020202020204" pitchFamily="34" charset="0"/>
                <a:ea typeface="Arial" panose="020B0604020202020204" pitchFamily="34" charset="0"/>
                <a:cs typeface="Times New Roman" panose="02020603050405020304" pitchFamily="18" charset="0"/>
              </a:rPr>
              <a:t>GNSS</a:t>
            </a:r>
            <a:r>
              <a:rPr lang="ja-JP" altLang="en-US" sz="1662" b="1" dirty="0">
                <a:solidFill>
                  <a:srgbClr val="FF0000"/>
                </a:solidFill>
                <a:latin typeface="Arial" panose="020B0604020202020204" pitchFamily="34" charset="0"/>
                <a:ea typeface="Arial" panose="020B0604020202020204" pitchFamily="34" charset="0"/>
                <a:cs typeface="Times New Roman" panose="02020603050405020304" pitchFamily="18" charset="0"/>
              </a:rPr>
              <a:t>衛星による測位データを用いた地殻の歪みの観測</a:t>
            </a:r>
            <a:endParaRPr lang="en-US" altLang="ja-JP" sz="1662" b="1" dirty="0">
              <a:solidFill>
                <a:srgbClr val="FF0000"/>
              </a:solidFill>
              <a:latin typeface="Arial" panose="020B0604020202020204" pitchFamily="34" charset="0"/>
              <a:ea typeface="Arial" panose="020B0604020202020204" pitchFamily="34" charset="0"/>
              <a:cs typeface="Times New Roman" panose="02020603050405020304" pitchFamily="18" charset="0"/>
            </a:endParaRPr>
          </a:p>
        </p:txBody>
      </p:sp>
      <p:sp>
        <p:nvSpPr>
          <p:cNvPr id="41" name="テキスト ボックス 40">
            <a:extLst>
              <a:ext uri="{FF2B5EF4-FFF2-40B4-BE49-F238E27FC236}">
                <a16:creationId xmlns:a16="http://schemas.microsoft.com/office/drawing/2014/main" id="{894530BB-A0AC-D3AD-638A-700B64C018C7}"/>
              </a:ext>
            </a:extLst>
          </p:cNvPr>
          <p:cNvSpPr txBox="1"/>
          <p:nvPr/>
        </p:nvSpPr>
        <p:spPr>
          <a:xfrm>
            <a:off x="1711927" y="4950693"/>
            <a:ext cx="6063290" cy="319639"/>
          </a:xfrm>
          <a:prstGeom prst="rect">
            <a:avLst/>
          </a:prstGeom>
          <a:noFill/>
        </p:spPr>
        <p:txBody>
          <a:bodyPr wrap="square">
            <a:spAutoFit/>
          </a:bodyPr>
          <a:lstStyle/>
          <a:p>
            <a:r>
              <a:rPr lang="ja-JP" altLang="en-US"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解析例：　</a:t>
            </a:r>
            <a:r>
              <a:rPr lang="en-US" altLang="ja-JP"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2018</a:t>
            </a:r>
            <a:r>
              <a:rPr lang="ja-JP" altLang="ja-JP"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年北海道胆振東部地震</a:t>
            </a:r>
            <a:r>
              <a:rPr lang="ja-JP" altLang="en-US"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 </a:t>
            </a:r>
            <a:r>
              <a:rPr lang="en-US" altLang="ja-JP"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(2018/9/6</a:t>
            </a:r>
            <a:r>
              <a:rPr lang="ja-JP" altLang="en-US"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 </a:t>
            </a:r>
            <a:r>
              <a:rPr lang="en-US" altLang="ja-JP"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M</a:t>
            </a:r>
            <a:r>
              <a:rPr lang="en-US" altLang="ja-JP" sz="1477" b="1" baseline="-25000" dirty="0">
                <a:latin typeface="ＭＳ Ｐゴシック" panose="020B0600070205080204" pitchFamily="50" charset="-128"/>
                <a:ea typeface="ＭＳ Ｐゴシック" panose="020B0600070205080204" pitchFamily="50" charset="-128"/>
                <a:cs typeface="Times New Roman" panose="02020603050405020304" pitchFamily="18" charset="0"/>
              </a:rPr>
              <a:t>J</a:t>
            </a:r>
            <a:r>
              <a:rPr lang="en-US" altLang="ja-JP"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 6.5)</a:t>
            </a:r>
            <a:r>
              <a:rPr lang="ja-JP" altLang="en-US"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a:t>
            </a:r>
            <a:endParaRPr lang="ja-JP" altLang="en-US" sz="1477" b="1" dirty="0">
              <a:latin typeface="ＭＳ Ｐゴシック" panose="020B0600070205080204" pitchFamily="50" charset="-128"/>
              <a:ea typeface="ＭＳ Ｐゴシック" panose="020B0600070205080204" pitchFamily="50" charset="-128"/>
            </a:endParaRPr>
          </a:p>
        </p:txBody>
      </p:sp>
      <p:sp>
        <p:nvSpPr>
          <p:cNvPr id="42" name="テキスト ボックス 41">
            <a:extLst>
              <a:ext uri="{FF2B5EF4-FFF2-40B4-BE49-F238E27FC236}">
                <a16:creationId xmlns:a16="http://schemas.microsoft.com/office/drawing/2014/main" id="{DBDF41D7-B3AA-24BB-05B6-427B7B974058}"/>
              </a:ext>
            </a:extLst>
          </p:cNvPr>
          <p:cNvSpPr txBox="1"/>
          <p:nvPr/>
        </p:nvSpPr>
        <p:spPr>
          <a:xfrm>
            <a:off x="3207247" y="2746948"/>
            <a:ext cx="753732" cy="319639"/>
          </a:xfrm>
          <a:prstGeom prst="rect">
            <a:avLst/>
          </a:prstGeom>
          <a:solidFill>
            <a:schemeClr val="bg1"/>
          </a:solidFill>
          <a:ln>
            <a:noFill/>
          </a:ln>
        </p:spPr>
        <p:txBody>
          <a:bodyPr wrap="none" rtlCol="0">
            <a:spAutoFit/>
          </a:bodyPr>
          <a:lstStyle/>
          <a:p>
            <a:r>
              <a:rPr kumimoji="1" lang="en-US" altLang="ja-JP" sz="1477" dirty="0"/>
              <a:t>2013/1</a:t>
            </a:r>
            <a:endParaRPr kumimoji="1" lang="ja-JP" altLang="en-US" sz="1477" dirty="0"/>
          </a:p>
        </p:txBody>
      </p:sp>
      <p:sp>
        <p:nvSpPr>
          <p:cNvPr id="43" name="テキスト ボックス 42">
            <a:extLst>
              <a:ext uri="{FF2B5EF4-FFF2-40B4-BE49-F238E27FC236}">
                <a16:creationId xmlns:a16="http://schemas.microsoft.com/office/drawing/2014/main" id="{A415C961-DBF2-3BBA-4771-93CFCE488A8F}"/>
              </a:ext>
            </a:extLst>
          </p:cNvPr>
          <p:cNvSpPr txBox="1"/>
          <p:nvPr/>
        </p:nvSpPr>
        <p:spPr>
          <a:xfrm>
            <a:off x="6747536" y="4703534"/>
            <a:ext cx="854721" cy="319639"/>
          </a:xfrm>
          <a:prstGeom prst="rect">
            <a:avLst/>
          </a:prstGeom>
          <a:solidFill>
            <a:schemeClr val="bg1"/>
          </a:solidFill>
          <a:ln>
            <a:noFill/>
          </a:ln>
        </p:spPr>
        <p:txBody>
          <a:bodyPr wrap="none" rtlCol="0">
            <a:spAutoFit/>
          </a:bodyPr>
          <a:lstStyle/>
          <a:p>
            <a:r>
              <a:rPr kumimoji="1" lang="en-US" altLang="ja-JP" sz="1477" dirty="0"/>
              <a:t>2018/12</a:t>
            </a:r>
            <a:endParaRPr kumimoji="1" lang="ja-JP" altLang="en-US" sz="1477" dirty="0"/>
          </a:p>
        </p:txBody>
      </p:sp>
      <p:sp>
        <p:nvSpPr>
          <p:cNvPr id="44" name="テキスト ボックス 43">
            <a:extLst>
              <a:ext uri="{FF2B5EF4-FFF2-40B4-BE49-F238E27FC236}">
                <a16:creationId xmlns:a16="http://schemas.microsoft.com/office/drawing/2014/main" id="{B66AD735-2EFC-BB70-1EDB-592BDFD49C3E}"/>
              </a:ext>
            </a:extLst>
          </p:cNvPr>
          <p:cNvSpPr txBox="1"/>
          <p:nvPr/>
        </p:nvSpPr>
        <p:spPr>
          <a:xfrm>
            <a:off x="2856440" y="4698259"/>
            <a:ext cx="753732" cy="319639"/>
          </a:xfrm>
          <a:prstGeom prst="rect">
            <a:avLst/>
          </a:prstGeom>
          <a:solidFill>
            <a:schemeClr val="bg1"/>
          </a:solidFill>
          <a:ln>
            <a:noFill/>
          </a:ln>
        </p:spPr>
        <p:txBody>
          <a:bodyPr wrap="none" rtlCol="0">
            <a:spAutoFit/>
          </a:bodyPr>
          <a:lstStyle/>
          <a:p>
            <a:r>
              <a:rPr kumimoji="1" lang="en-US" altLang="ja-JP" sz="1477" dirty="0"/>
              <a:t>2018/1</a:t>
            </a:r>
            <a:endParaRPr kumimoji="1" lang="ja-JP" altLang="en-US" sz="1477" dirty="0"/>
          </a:p>
        </p:txBody>
      </p:sp>
      <p:sp>
        <p:nvSpPr>
          <p:cNvPr id="45" name="テキスト ボックス 44">
            <a:extLst>
              <a:ext uri="{FF2B5EF4-FFF2-40B4-BE49-F238E27FC236}">
                <a16:creationId xmlns:a16="http://schemas.microsoft.com/office/drawing/2014/main" id="{CC8B61B1-FB8C-3067-FA5C-20CE2A9CA965}"/>
              </a:ext>
            </a:extLst>
          </p:cNvPr>
          <p:cNvSpPr txBox="1"/>
          <p:nvPr/>
        </p:nvSpPr>
        <p:spPr>
          <a:xfrm>
            <a:off x="6925314" y="2687141"/>
            <a:ext cx="753732" cy="319639"/>
          </a:xfrm>
          <a:prstGeom prst="rect">
            <a:avLst/>
          </a:prstGeom>
          <a:solidFill>
            <a:schemeClr val="bg1"/>
          </a:solidFill>
          <a:ln>
            <a:noFill/>
          </a:ln>
        </p:spPr>
        <p:txBody>
          <a:bodyPr wrap="none" rtlCol="0">
            <a:spAutoFit/>
          </a:bodyPr>
          <a:lstStyle/>
          <a:p>
            <a:r>
              <a:rPr kumimoji="1" lang="en-US" altLang="ja-JP" sz="1477" dirty="0"/>
              <a:t>2023/1</a:t>
            </a:r>
            <a:endParaRPr kumimoji="1" lang="ja-JP" altLang="en-US" sz="1477" dirty="0"/>
          </a:p>
        </p:txBody>
      </p:sp>
      <p:sp>
        <p:nvSpPr>
          <p:cNvPr id="46" name="テキスト ボックス 45">
            <a:extLst>
              <a:ext uri="{FF2B5EF4-FFF2-40B4-BE49-F238E27FC236}">
                <a16:creationId xmlns:a16="http://schemas.microsoft.com/office/drawing/2014/main" id="{81F04934-8E0A-AC65-019B-B378C9823951}"/>
              </a:ext>
            </a:extLst>
          </p:cNvPr>
          <p:cNvSpPr txBox="1"/>
          <p:nvPr/>
        </p:nvSpPr>
        <p:spPr>
          <a:xfrm>
            <a:off x="5846384" y="4657492"/>
            <a:ext cx="428066" cy="319639"/>
          </a:xfrm>
          <a:prstGeom prst="rect">
            <a:avLst/>
          </a:prstGeom>
          <a:solidFill>
            <a:schemeClr val="bg1"/>
          </a:solidFill>
          <a:ln>
            <a:noFill/>
          </a:ln>
        </p:spPr>
        <p:txBody>
          <a:bodyPr wrap="none" rtlCol="0">
            <a:spAutoFit/>
          </a:bodyPr>
          <a:lstStyle/>
          <a:p>
            <a:r>
              <a:rPr kumimoji="1" lang="en-US" altLang="ja-JP" sz="1477" dirty="0"/>
              <a:t>EQ</a:t>
            </a:r>
            <a:endParaRPr kumimoji="1" lang="ja-JP" altLang="en-US" sz="1477" dirty="0"/>
          </a:p>
        </p:txBody>
      </p:sp>
      <p:sp>
        <p:nvSpPr>
          <p:cNvPr id="47" name="テキスト ボックス 46">
            <a:extLst>
              <a:ext uri="{FF2B5EF4-FFF2-40B4-BE49-F238E27FC236}">
                <a16:creationId xmlns:a16="http://schemas.microsoft.com/office/drawing/2014/main" id="{34A4A174-E1BD-E7B7-0453-609142646343}"/>
              </a:ext>
            </a:extLst>
          </p:cNvPr>
          <p:cNvSpPr txBox="1"/>
          <p:nvPr/>
        </p:nvSpPr>
        <p:spPr>
          <a:xfrm>
            <a:off x="95156" y="3762272"/>
            <a:ext cx="868759" cy="319639"/>
          </a:xfrm>
          <a:prstGeom prst="rect">
            <a:avLst/>
          </a:prstGeom>
          <a:noFill/>
        </p:spPr>
        <p:txBody>
          <a:bodyPr wrap="square">
            <a:spAutoFit/>
          </a:bodyPr>
          <a:lstStyle/>
          <a:p>
            <a:r>
              <a:rPr lang="ja-JP" altLang="ja-JP" sz="1477" b="1" dirty="0">
                <a:solidFill>
                  <a:srgbClr val="FF0000"/>
                </a:solidFill>
                <a:latin typeface="ＭＳ Ｐゴシック" panose="020B0600070205080204" pitchFamily="50" charset="-128"/>
                <a:ea typeface="ＭＳ Ｐゴシック" panose="020B0600070205080204" pitchFamily="50" charset="-128"/>
                <a:cs typeface="Times New Roman" panose="02020603050405020304" pitchFamily="18" charset="0"/>
              </a:rPr>
              <a:t>★</a:t>
            </a:r>
            <a:r>
              <a:rPr lang="en-US" altLang="ja-JP" sz="1477" b="1" dirty="0">
                <a:solidFill>
                  <a:srgbClr val="FF0000"/>
                </a:solidFill>
                <a:latin typeface="ＭＳ Ｐゴシック" panose="020B0600070205080204" pitchFamily="50" charset="-128"/>
                <a:ea typeface="ＭＳ Ｐゴシック" panose="020B0600070205080204" pitchFamily="50" charset="-128"/>
                <a:cs typeface="Times New Roman" panose="02020603050405020304" pitchFamily="18" charset="0"/>
              </a:rPr>
              <a:t> </a:t>
            </a:r>
            <a:r>
              <a:rPr lang="ja-JP" altLang="ja-JP"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震源</a:t>
            </a:r>
            <a:endParaRPr lang="ja-JP" altLang="en-US" sz="1477" b="1" dirty="0">
              <a:latin typeface="ＭＳ Ｐゴシック" panose="020B0600070205080204" pitchFamily="50" charset="-128"/>
              <a:ea typeface="ＭＳ Ｐゴシック" panose="020B0600070205080204" pitchFamily="50" charset="-128"/>
            </a:endParaRPr>
          </a:p>
        </p:txBody>
      </p:sp>
      <p:sp>
        <p:nvSpPr>
          <p:cNvPr id="48" name="テキスト ボックス 47">
            <a:extLst>
              <a:ext uri="{FF2B5EF4-FFF2-40B4-BE49-F238E27FC236}">
                <a16:creationId xmlns:a16="http://schemas.microsoft.com/office/drawing/2014/main" id="{5732DE3A-C8C7-E2B1-C02D-C347D8EC2960}"/>
              </a:ext>
            </a:extLst>
          </p:cNvPr>
          <p:cNvSpPr txBox="1"/>
          <p:nvPr/>
        </p:nvSpPr>
        <p:spPr>
          <a:xfrm>
            <a:off x="355220" y="5329196"/>
            <a:ext cx="8276963" cy="1148263"/>
          </a:xfrm>
          <a:prstGeom prst="rect">
            <a:avLst/>
          </a:prstGeom>
          <a:noFill/>
        </p:spPr>
        <p:txBody>
          <a:bodyPr wrap="square">
            <a:spAutoFit/>
          </a:bodyPr>
          <a:lstStyle/>
          <a:p>
            <a:pPr>
              <a:spcBef>
                <a:spcPts val="738"/>
              </a:spcBef>
            </a:pPr>
            <a:r>
              <a:rPr lang="ja-JP" altLang="en-US" sz="1662" b="1" dirty="0">
                <a:solidFill>
                  <a:srgbClr val="0000FF"/>
                </a:solidFill>
                <a:latin typeface="ＭＳ Ｐゴシック" panose="020B0600070205080204" pitchFamily="50" charset="-128"/>
                <a:ea typeface="ＭＳ Ｐゴシック" panose="020B0600070205080204" pitchFamily="50" charset="-128"/>
                <a:cs typeface="Times New Roman" panose="02020603050405020304" pitchFamily="18" charset="0"/>
              </a:rPr>
              <a:t>主知見：　</a:t>
            </a:r>
            <a:r>
              <a:rPr lang="ja-JP" altLang="en-US"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ゆっくり減少していた周辺地域の三角形の面積が、地震の３ヶ月前から異常な変動を示した。</a:t>
            </a:r>
            <a:endParaRPr lang="en-US" altLang="ja-JP" sz="1477" b="1" dirty="0">
              <a:latin typeface="ＭＳ Ｐゴシック" panose="020B0600070205080204" pitchFamily="50" charset="-128"/>
              <a:ea typeface="ＭＳ Ｐゴシック" panose="020B0600070205080204" pitchFamily="50" charset="-128"/>
              <a:cs typeface="Times New Roman" panose="02020603050405020304" pitchFamily="18" charset="0"/>
            </a:endParaRPr>
          </a:p>
          <a:p>
            <a:pPr>
              <a:spcBef>
                <a:spcPts val="738"/>
              </a:spcBef>
            </a:pPr>
            <a:r>
              <a:rPr lang="ja-JP" altLang="en-US" sz="1662" b="1" dirty="0">
                <a:solidFill>
                  <a:srgbClr val="0000FF"/>
                </a:solidFill>
                <a:latin typeface="ＭＳ Ｐゴシック" panose="020B0600070205080204" pitchFamily="50" charset="-128"/>
                <a:ea typeface="ＭＳ Ｐゴシック" panose="020B0600070205080204" pitchFamily="50" charset="-128"/>
                <a:cs typeface="Times New Roman" panose="02020603050405020304" pitchFamily="18" charset="0"/>
              </a:rPr>
              <a:t>今後の課題： </a:t>
            </a:r>
            <a:r>
              <a:rPr lang="ja-JP" altLang="en-US"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 過去の全国の被害地震を同様に解析し、異常変動の開始時期とパターンを調べる。</a:t>
            </a:r>
            <a:br>
              <a:rPr lang="en-US" altLang="ja-JP" sz="1477" b="1" dirty="0">
                <a:latin typeface="ＭＳ Ｐゴシック" panose="020B0600070205080204" pitchFamily="50" charset="-128"/>
                <a:ea typeface="ＭＳ Ｐゴシック" panose="020B0600070205080204" pitchFamily="50" charset="-128"/>
                <a:cs typeface="Times New Roman" panose="02020603050405020304" pitchFamily="18" charset="0"/>
              </a:rPr>
            </a:br>
            <a:r>
              <a:rPr lang="ja-JP" altLang="en-US" sz="1477" b="1" dirty="0">
                <a:latin typeface="ＭＳ Ｐゴシック" panose="020B0600070205080204" pitchFamily="50" charset="-128"/>
                <a:ea typeface="ＭＳ Ｐゴシック" panose="020B0600070205080204" pitchFamily="50" charset="-128"/>
              </a:rPr>
              <a:t>　　　　　　　　　　▶ その結果を用いて、予知地震の地域、規模、時期を予め推定する方法を創る。</a:t>
            </a:r>
            <a:br>
              <a:rPr lang="en-US" altLang="ja-JP" sz="1477" b="1" dirty="0">
                <a:latin typeface="ＭＳ Ｐゴシック" panose="020B0600070205080204" pitchFamily="50" charset="-128"/>
                <a:ea typeface="ＭＳ Ｐゴシック" panose="020B0600070205080204" pitchFamily="50" charset="-128"/>
              </a:rPr>
            </a:br>
            <a:r>
              <a:rPr lang="ja-JP" altLang="en-US" sz="1477" b="1" dirty="0">
                <a:latin typeface="ＭＳ Ｐゴシック" panose="020B0600070205080204" pitchFamily="50" charset="-128"/>
                <a:ea typeface="ＭＳ Ｐゴシック" panose="020B0600070205080204" pitchFamily="50" charset="-128"/>
              </a:rPr>
              <a:t>　　　　　　　　　　▶ 地震の短期予知（数年～数ヶ月前）の方法として、創り上げる。</a:t>
            </a:r>
          </a:p>
        </p:txBody>
      </p:sp>
    </p:spTree>
    <p:extLst>
      <p:ext uri="{BB962C8B-B14F-4D97-AF65-F5344CB8AC3E}">
        <p14:creationId xmlns:p14="http://schemas.microsoft.com/office/powerpoint/2010/main" val="737486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298F8-9993-B2B6-DEEF-5F561D831A7E}"/>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81A70DF4-DD7B-C4CC-F38B-ECCF3DE3E6F5}"/>
              </a:ext>
            </a:extLst>
          </p:cNvPr>
          <p:cNvSpPr txBox="1"/>
          <p:nvPr/>
        </p:nvSpPr>
        <p:spPr>
          <a:xfrm>
            <a:off x="409943" y="104875"/>
            <a:ext cx="5171609" cy="348109"/>
          </a:xfrm>
          <a:prstGeom prst="rect">
            <a:avLst/>
          </a:prstGeom>
          <a:noFill/>
        </p:spPr>
        <p:txBody>
          <a:bodyPr wrap="none" rtlCol="0">
            <a:spAutoFit/>
          </a:bodyPr>
          <a:lstStyle/>
          <a:p>
            <a:r>
              <a:rPr kumimoji="1" lang="en-US" altLang="ja-JP" sz="1662" b="1" dirty="0">
                <a:solidFill>
                  <a:srgbClr val="FF0000"/>
                </a:solidFill>
                <a:latin typeface="ＭＳ Ｐゴシック" panose="020B0600070205080204" pitchFamily="50" charset="-128"/>
                <a:ea typeface="ＭＳ Ｐゴシック" panose="020B0600070205080204" pitchFamily="50" charset="-128"/>
                <a:cs typeface="ＭＳ ゴシック" panose="020B0609070205080204" pitchFamily="49" charset="-128"/>
              </a:rPr>
              <a:t>B</a:t>
            </a:r>
            <a:r>
              <a:rPr kumimoji="1" lang="ja-JP" altLang="en-US" sz="1662" b="1" dirty="0">
                <a:solidFill>
                  <a:srgbClr val="FF0000"/>
                </a:solidFill>
                <a:latin typeface="ＭＳ Ｐゴシック" panose="020B0600070205080204" pitchFamily="50" charset="-128"/>
                <a:ea typeface="ＭＳ Ｐゴシック" panose="020B0600070205080204" pitchFamily="50" charset="-128"/>
                <a:cs typeface="ＭＳ ゴシック" panose="020B0609070205080204" pitchFamily="49" charset="-128"/>
              </a:rPr>
              <a:t>． 地震予知警報（</a:t>
            </a:r>
            <a:r>
              <a:rPr kumimoji="1" lang="en-US" altLang="ja-JP" sz="1662" b="1" dirty="0">
                <a:solidFill>
                  <a:srgbClr val="FF0000"/>
                </a:solidFill>
                <a:latin typeface="ＭＳ Ｐゴシック" panose="020B0600070205080204" pitchFamily="50" charset="-128"/>
                <a:ea typeface="ＭＳ Ｐゴシック" panose="020B0600070205080204" pitchFamily="50" charset="-128"/>
                <a:cs typeface="ＭＳ ゴシック" panose="020B0609070205080204" pitchFamily="49" charset="-128"/>
              </a:rPr>
              <a:t>10</a:t>
            </a:r>
            <a:r>
              <a:rPr kumimoji="1" lang="ja-JP" altLang="en-US" sz="1662" b="1" dirty="0">
                <a:solidFill>
                  <a:srgbClr val="FF0000"/>
                </a:solidFill>
                <a:latin typeface="ＭＳ Ｐゴシック" panose="020B0600070205080204" pitchFamily="50" charset="-128"/>
                <a:ea typeface="ＭＳ Ｐゴシック" panose="020B0600070205080204" pitchFamily="50" charset="-128"/>
                <a:cs typeface="ＭＳ ゴシック" panose="020B0609070205080204" pitchFamily="49" charset="-128"/>
              </a:rPr>
              <a:t>日～半日前）のために有効な方法</a:t>
            </a:r>
            <a:endParaRPr kumimoji="1" lang="en-US" altLang="ja-JP" sz="1662" b="1" dirty="0">
              <a:solidFill>
                <a:srgbClr val="FF0000"/>
              </a:solidFill>
              <a:latin typeface="ＭＳ Ｐゴシック" panose="020B0600070205080204" pitchFamily="50" charset="-128"/>
              <a:ea typeface="ＭＳ Ｐゴシック" panose="020B0600070205080204" pitchFamily="50" charset="-128"/>
              <a:cs typeface="ＭＳ ゴシック" panose="020B0609070205080204" pitchFamily="49" charset="-128"/>
            </a:endParaRPr>
          </a:p>
        </p:txBody>
      </p:sp>
      <p:sp>
        <p:nvSpPr>
          <p:cNvPr id="5" name="テキスト ボックス 4">
            <a:extLst>
              <a:ext uri="{FF2B5EF4-FFF2-40B4-BE49-F238E27FC236}">
                <a16:creationId xmlns:a16="http://schemas.microsoft.com/office/drawing/2014/main" id="{8B06AF98-FBA3-96D6-B2BB-7D1CC3FDA825}"/>
              </a:ext>
            </a:extLst>
          </p:cNvPr>
          <p:cNvSpPr txBox="1"/>
          <p:nvPr/>
        </p:nvSpPr>
        <p:spPr>
          <a:xfrm>
            <a:off x="409943" y="590102"/>
            <a:ext cx="8661883" cy="348109"/>
          </a:xfrm>
          <a:prstGeom prst="rect">
            <a:avLst/>
          </a:prstGeom>
          <a:noFill/>
        </p:spPr>
        <p:txBody>
          <a:bodyPr wrap="square">
            <a:spAutoFit/>
          </a:bodyPr>
          <a:lstStyle/>
          <a:p>
            <a:r>
              <a:rPr kumimoji="1" lang="en-US" altLang="ja-JP" sz="1662" b="1" dirty="0">
                <a:solidFill>
                  <a:srgbClr val="FF0000"/>
                </a:solidFill>
                <a:latin typeface="ＭＳ Ｐゴシック" panose="020B0600070205080204" pitchFamily="50" charset="-128"/>
                <a:ea typeface="ＭＳ Ｐゴシック" panose="020B0600070205080204" pitchFamily="50" charset="-128"/>
                <a:cs typeface="ＭＳ ゴシック" panose="020B0609070205080204" pitchFamily="49" charset="-128"/>
              </a:rPr>
              <a:t>B</a:t>
            </a:r>
            <a:r>
              <a:rPr kumimoji="1" lang="ja-JP" altLang="en-US" sz="1662" b="1" dirty="0">
                <a:solidFill>
                  <a:srgbClr val="FF0000"/>
                </a:solidFill>
                <a:latin typeface="ＭＳ Ｐゴシック" panose="020B0600070205080204" pitchFamily="50" charset="-128"/>
                <a:ea typeface="ＭＳ Ｐゴシック" panose="020B0600070205080204" pitchFamily="50" charset="-128"/>
                <a:cs typeface="ＭＳ ゴシック" panose="020B0609070205080204" pitchFamily="49" charset="-128"/>
              </a:rPr>
              <a:t>１．國廣・横井らの方法：　見通し内</a:t>
            </a:r>
            <a:r>
              <a:rPr kumimoji="1" lang="en-US" altLang="ja-JP" sz="1662" b="1" dirty="0">
                <a:solidFill>
                  <a:srgbClr val="FF0000"/>
                </a:solidFill>
                <a:latin typeface="ＭＳ Ｐゴシック" panose="020B0600070205080204" pitchFamily="50" charset="-128"/>
                <a:ea typeface="ＭＳ Ｐゴシック" panose="020B0600070205080204" pitchFamily="50" charset="-128"/>
                <a:cs typeface="ＭＳ ゴシック" panose="020B0609070205080204" pitchFamily="49" charset="-128"/>
              </a:rPr>
              <a:t>FM</a:t>
            </a:r>
            <a:r>
              <a:rPr kumimoji="1" lang="ja-JP" altLang="en-US" sz="1662" b="1" dirty="0">
                <a:solidFill>
                  <a:srgbClr val="FF0000"/>
                </a:solidFill>
                <a:latin typeface="ＭＳ Ｐゴシック" panose="020B0600070205080204" pitchFamily="50" charset="-128"/>
                <a:ea typeface="ＭＳ Ｐゴシック" panose="020B0600070205080204" pitchFamily="50" charset="-128"/>
                <a:cs typeface="ＭＳ ゴシック" panose="020B0609070205080204" pitchFamily="49" charset="-128"/>
              </a:rPr>
              <a:t>放送波の電界強度の変化（多観測点でクロスチェック）　　</a:t>
            </a:r>
            <a:endParaRPr kumimoji="1" lang="ja-JP" altLang="en-US" sz="1662" dirty="0">
              <a:solidFill>
                <a:srgbClr val="FF0000"/>
              </a:solidFill>
            </a:endParaRPr>
          </a:p>
        </p:txBody>
      </p:sp>
      <p:sp>
        <p:nvSpPr>
          <p:cNvPr id="7" name="テキスト ボックス 6">
            <a:extLst>
              <a:ext uri="{FF2B5EF4-FFF2-40B4-BE49-F238E27FC236}">
                <a16:creationId xmlns:a16="http://schemas.microsoft.com/office/drawing/2014/main" id="{EECC2F03-B3F5-3E3F-8B60-D30B18FFF516}"/>
              </a:ext>
            </a:extLst>
          </p:cNvPr>
          <p:cNvSpPr txBox="1"/>
          <p:nvPr/>
        </p:nvSpPr>
        <p:spPr>
          <a:xfrm>
            <a:off x="409943" y="1009226"/>
            <a:ext cx="4003031" cy="830997"/>
          </a:xfrm>
          <a:prstGeom prst="rect">
            <a:avLst/>
          </a:prstGeom>
          <a:noFill/>
        </p:spPr>
        <p:txBody>
          <a:bodyPr wrap="square" rtlCol="0">
            <a:spAutoFit/>
          </a:bodyPr>
          <a:lstStyle/>
          <a:p>
            <a:r>
              <a:rPr kumimoji="1" lang="ja-JP" altLang="en-US" sz="1600" b="1" dirty="0">
                <a:latin typeface="ＭＳ Ｐゴシック" panose="020B0600070205080204" pitchFamily="50" charset="-128"/>
                <a:ea typeface="ＭＳ Ｐゴシック" panose="020B0600070205080204" pitchFamily="50" charset="-128"/>
              </a:rPr>
              <a:t>國廣秀光： </a:t>
            </a:r>
            <a:r>
              <a:rPr kumimoji="1" lang="en-US" altLang="ja-JP" sz="1600" b="1" dirty="0">
                <a:latin typeface="ＭＳ Ｐゴシック" panose="020B0600070205080204" pitchFamily="50" charset="-128"/>
                <a:ea typeface="ＭＳ Ｐゴシック" panose="020B0600070205080204" pitchFamily="50" charset="-128"/>
              </a:rPr>
              <a:t>JYAN</a:t>
            </a:r>
            <a:r>
              <a:rPr kumimoji="1" lang="ja-JP" altLang="en-US" sz="1600" b="1" dirty="0">
                <a:latin typeface="ＭＳ Ｐゴシック" panose="020B0600070205080204" pitchFamily="50" charset="-128"/>
                <a:ea typeface="ＭＳ Ｐゴシック" panose="020B0600070205080204" pitchFamily="50" charset="-128"/>
              </a:rPr>
              <a:t>研究会を主宰（</a:t>
            </a:r>
            <a:r>
              <a:rPr kumimoji="1" lang="en-US" altLang="ja-JP" sz="1600" b="1" dirty="0">
                <a:latin typeface="ＭＳ Ｐゴシック" panose="020B0600070205080204" pitchFamily="50" charset="-128"/>
                <a:ea typeface="ＭＳ Ｐゴシック" panose="020B0600070205080204" pitchFamily="50" charset="-128"/>
              </a:rPr>
              <a:t>2009</a:t>
            </a:r>
            <a:r>
              <a:rPr kumimoji="1" lang="ja-JP" altLang="en-US" sz="1600" b="1" dirty="0">
                <a:latin typeface="ＭＳ Ｐゴシック" panose="020B0600070205080204" pitchFamily="50" charset="-128"/>
                <a:ea typeface="ＭＳ Ｐゴシック" panose="020B0600070205080204" pitchFamily="50" charset="-128"/>
              </a:rPr>
              <a:t>～）</a:t>
            </a:r>
            <a:endParaRPr kumimoji="1" lang="en-US" altLang="ja-JP" sz="1600" b="1" dirty="0">
              <a:latin typeface="ＭＳ Ｐゴシック" panose="020B0600070205080204" pitchFamily="50" charset="-128"/>
              <a:ea typeface="ＭＳ Ｐゴシック" panose="020B0600070205080204" pitchFamily="50" charset="-128"/>
            </a:endParaRPr>
          </a:p>
          <a:p>
            <a:r>
              <a:rPr kumimoji="1" lang="ja-JP" altLang="en-US" sz="1600" dirty="0">
                <a:latin typeface="ＭＳ Ｐゴシック" panose="020B0600070205080204" pitchFamily="50" charset="-128"/>
                <a:ea typeface="ＭＳ Ｐゴシック" panose="020B0600070205080204" pitchFamily="50" charset="-128"/>
              </a:rPr>
              <a:t>　　</a:t>
            </a:r>
            <a:r>
              <a:rPr kumimoji="1" lang="ja-JP" altLang="en-US" sz="1600" b="1" dirty="0">
                <a:latin typeface="ＭＳ Ｐゴシック" panose="020B0600070205080204" pitchFamily="50" charset="-128"/>
                <a:ea typeface="ＭＳ Ｐゴシック" panose="020B0600070205080204" pitchFamily="50" charset="-128"/>
              </a:rPr>
              <a:t>　</a:t>
            </a:r>
            <a:r>
              <a:rPr kumimoji="1" lang="ja-JP" altLang="en-US" sz="1600" b="1" dirty="0">
                <a:solidFill>
                  <a:schemeClr val="accent1"/>
                </a:solidFill>
                <a:latin typeface="ＭＳ Ｐゴシック" panose="020B0600070205080204" pitchFamily="50" charset="-128"/>
                <a:ea typeface="ＭＳ Ｐゴシック" panose="020B0600070205080204" pitchFamily="50" charset="-128"/>
              </a:rPr>
              <a:t>観測システムを開発・運営</a:t>
            </a:r>
            <a:br>
              <a:rPr kumimoji="1" lang="en-US" altLang="ja-JP" sz="1600" b="1" dirty="0">
                <a:solidFill>
                  <a:schemeClr val="accent1"/>
                </a:solidFill>
                <a:latin typeface="ＭＳ Ｐゴシック" panose="020B0600070205080204" pitchFamily="50" charset="-128"/>
                <a:ea typeface="ＭＳ Ｐゴシック" panose="020B0600070205080204" pitchFamily="50" charset="-128"/>
              </a:rPr>
            </a:br>
            <a:r>
              <a:rPr kumimoji="1" lang="ja-JP" altLang="en-US" sz="1600" b="1" dirty="0">
                <a:solidFill>
                  <a:schemeClr val="accent1"/>
                </a:solidFill>
                <a:latin typeface="ＭＳ Ｐゴシック" panose="020B0600070205080204" pitchFamily="50" charset="-128"/>
                <a:ea typeface="ＭＳ Ｐゴシック" panose="020B0600070205080204" pitchFamily="50" charset="-128"/>
              </a:rPr>
              <a:t>　　　ボランテイアで全国約</a:t>
            </a:r>
            <a:r>
              <a:rPr kumimoji="1" lang="en-US" altLang="ja-JP" sz="1600" b="1" dirty="0">
                <a:solidFill>
                  <a:schemeClr val="accent1"/>
                </a:solidFill>
                <a:latin typeface="ＭＳ Ｐゴシック" panose="020B0600070205080204" pitchFamily="50" charset="-128"/>
                <a:ea typeface="ＭＳ Ｐゴシック" panose="020B0600070205080204" pitchFamily="50" charset="-128"/>
              </a:rPr>
              <a:t>40</a:t>
            </a:r>
            <a:r>
              <a:rPr kumimoji="1" lang="ja-JP" altLang="en-US" sz="1600" b="1" dirty="0">
                <a:solidFill>
                  <a:schemeClr val="accent1"/>
                </a:solidFill>
                <a:latin typeface="ＭＳ Ｐゴシック" panose="020B0600070205080204" pitchFamily="50" charset="-128"/>
                <a:ea typeface="ＭＳ Ｐゴシック" panose="020B0600070205080204" pitchFamily="50" charset="-128"/>
              </a:rPr>
              <a:t>の観測点（者）。</a:t>
            </a:r>
            <a:endParaRPr kumimoji="1" lang="en-US" altLang="ja-JP" sz="1600" b="1" dirty="0">
              <a:solidFill>
                <a:schemeClr val="accent1"/>
              </a:solidFill>
              <a:latin typeface="ＭＳ Ｐゴシック" panose="020B0600070205080204" pitchFamily="50" charset="-128"/>
              <a:ea typeface="ＭＳ Ｐゴシック" panose="020B0600070205080204" pitchFamily="50" charset="-128"/>
            </a:endParaRPr>
          </a:p>
        </p:txBody>
      </p:sp>
      <p:grpSp>
        <p:nvGrpSpPr>
          <p:cNvPr id="22" name="グループ化 21">
            <a:extLst>
              <a:ext uri="{FF2B5EF4-FFF2-40B4-BE49-F238E27FC236}">
                <a16:creationId xmlns:a16="http://schemas.microsoft.com/office/drawing/2014/main" id="{0A761083-8AAC-4FDF-4385-675ADA316BD1}"/>
              </a:ext>
            </a:extLst>
          </p:cNvPr>
          <p:cNvGrpSpPr/>
          <p:nvPr/>
        </p:nvGrpSpPr>
        <p:grpSpPr>
          <a:xfrm>
            <a:off x="81226" y="3118700"/>
            <a:ext cx="3608180" cy="3389059"/>
            <a:chOff x="1053078" y="1669035"/>
            <a:chExt cx="3608180" cy="3389059"/>
          </a:xfrm>
        </p:grpSpPr>
        <p:pic>
          <p:nvPicPr>
            <p:cNvPr id="23" name="図 22">
              <a:extLst>
                <a:ext uri="{FF2B5EF4-FFF2-40B4-BE49-F238E27FC236}">
                  <a16:creationId xmlns:a16="http://schemas.microsoft.com/office/drawing/2014/main" id="{023B27C3-A77D-0A4B-3D99-567A7A3376E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11314" y="4297701"/>
              <a:ext cx="1943747" cy="655901"/>
            </a:xfrm>
            <a:prstGeom prst="rect">
              <a:avLst/>
            </a:prstGeom>
            <a:noFill/>
            <a:ln w="6350">
              <a:solidFill>
                <a:schemeClr val="tx1"/>
              </a:solidFill>
            </a:ln>
          </p:spPr>
        </p:pic>
        <p:pic>
          <p:nvPicPr>
            <p:cNvPr id="24" name="図 23">
              <a:extLst>
                <a:ext uri="{FF2B5EF4-FFF2-40B4-BE49-F238E27FC236}">
                  <a16:creationId xmlns:a16="http://schemas.microsoft.com/office/drawing/2014/main" id="{6DC9785D-C0AA-882E-557D-30050ACE058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20125" y="3445684"/>
              <a:ext cx="2030667" cy="712150"/>
            </a:xfrm>
            <a:prstGeom prst="rect">
              <a:avLst/>
            </a:prstGeom>
            <a:noFill/>
            <a:ln w="6350">
              <a:solidFill>
                <a:schemeClr val="tx1"/>
              </a:solidFill>
            </a:ln>
          </p:spPr>
        </p:pic>
        <p:pic>
          <p:nvPicPr>
            <p:cNvPr id="25" name="図 24">
              <a:extLst>
                <a:ext uri="{FF2B5EF4-FFF2-40B4-BE49-F238E27FC236}">
                  <a16:creationId xmlns:a16="http://schemas.microsoft.com/office/drawing/2014/main" id="{61FCCDC9-ED24-3532-4D2C-85777C6AA7C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94436" y="2654996"/>
              <a:ext cx="1938800" cy="632308"/>
            </a:xfrm>
            <a:prstGeom prst="rect">
              <a:avLst/>
            </a:prstGeom>
            <a:noFill/>
            <a:ln w="6350">
              <a:solidFill>
                <a:schemeClr val="tx2">
                  <a:lumMod val="60000"/>
                  <a:lumOff val="40000"/>
                </a:schemeClr>
              </a:solidFill>
            </a:ln>
          </p:spPr>
        </p:pic>
        <p:sp>
          <p:nvSpPr>
            <p:cNvPr id="26" name="楕円 25">
              <a:extLst>
                <a:ext uri="{FF2B5EF4-FFF2-40B4-BE49-F238E27FC236}">
                  <a16:creationId xmlns:a16="http://schemas.microsoft.com/office/drawing/2014/main" id="{BD57049E-5584-6221-AF8A-2C0F022F5827}"/>
                </a:ext>
              </a:extLst>
            </p:cNvPr>
            <p:cNvSpPr/>
            <p:nvPr/>
          </p:nvSpPr>
          <p:spPr>
            <a:xfrm>
              <a:off x="3910894" y="3385159"/>
              <a:ext cx="622600" cy="126474"/>
            </a:xfrm>
            <a:prstGeom prst="ellipse">
              <a:avLst/>
            </a:prstGeom>
            <a:solidFill>
              <a:srgbClr val="DA9FFF"/>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675" b="1" dirty="0">
                  <a:solidFill>
                    <a:schemeClr val="tx1"/>
                  </a:solidFill>
                  <a:latin typeface="BIZ UDPゴシック" panose="020B0400000000000000" pitchFamily="50" charset="-128"/>
                  <a:ea typeface="BIZ UDPゴシック" panose="020B0400000000000000" pitchFamily="50" charset="-128"/>
                </a:rPr>
                <a:t>鹿嶋局</a:t>
              </a:r>
            </a:p>
          </p:txBody>
        </p:sp>
        <p:sp>
          <p:nvSpPr>
            <p:cNvPr id="27" name="テキスト ボックス 18">
              <a:extLst>
                <a:ext uri="{FF2B5EF4-FFF2-40B4-BE49-F238E27FC236}">
                  <a16:creationId xmlns:a16="http://schemas.microsoft.com/office/drawing/2014/main" id="{2CD72E62-1458-5452-FFE4-D3EC8C84785A}"/>
                </a:ext>
              </a:extLst>
            </p:cNvPr>
            <p:cNvSpPr txBox="1">
              <a:spLocks noChangeArrowheads="1"/>
            </p:cNvSpPr>
            <p:nvPr/>
          </p:nvSpPr>
          <p:spPr bwMode="auto">
            <a:xfrm>
              <a:off x="3892349" y="3666129"/>
              <a:ext cx="630708" cy="126474"/>
            </a:xfrm>
            <a:prstGeom prst="rect">
              <a:avLst/>
            </a:prstGeom>
            <a:solidFill>
              <a:srgbClr val="F9D5FF"/>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75"/>
                </a:lnSpc>
                <a:spcBef>
                  <a:spcPct val="0"/>
                </a:spcBef>
                <a:spcAft>
                  <a:spcPct val="0"/>
                </a:spcAft>
              </a:pPr>
              <a:r>
                <a:rPr lang="en-US" altLang="ja-JP" sz="675" b="1" dirty="0">
                  <a:solidFill>
                    <a:srgbClr val="0000FF"/>
                  </a:solidFill>
                  <a:latin typeface="BIZ UDPゴシック" panose="020B0400000000000000" pitchFamily="50" charset="-128"/>
                  <a:ea typeface="BIZ UDPゴシック" panose="020B0400000000000000" pitchFamily="50" charset="-128"/>
                </a:rPr>
                <a:t>Nack5</a:t>
              </a:r>
              <a:endParaRPr lang="ja-JP" altLang="en-US" sz="675" b="1" dirty="0">
                <a:solidFill>
                  <a:srgbClr val="0000FF"/>
                </a:solidFill>
                <a:latin typeface="BIZ UDPゴシック" panose="020B0400000000000000" pitchFamily="50" charset="-128"/>
                <a:ea typeface="BIZ UDPゴシック" panose="020B0400000000000000" pitchFamily="50" charset="-128"/>
              </a:endParaRPr>
            </a:p>
          </p:txBody>
        </p:sp>
        <p:sp>
          <p:nvSpPr>
            <p:cNvPr id="28" name="楕円 27">
              <a:extLst>
                <a:ext uri="{FF2B5EF4-FFF2-40B4-BE49-F238E27FC236}">
                  <a16:creationId xmlns:a16="http://schemas.microsoft.com/office/drawing/2014/main" id="{56BDF2D5-C199-5BF2-C2F5-4C0025F9F7D7}"/>
                </a:ext>
              </a:extLst>
            </p:cNvPr>
            <p:cNvSpPr/>
            <p:nvPr/>
          </p:nvSpPr>
          <p:spPr>
            <a:xfrm>
              <a:off x="3885263" y="2655797"/>
              <a:ext cx="628793" cy="126475"/>
            </a:xfrm>
            <a:prstGeom prst="ellipse">
              <a:avLst/>
            </a:prstGeom>
            <a:solidFill>
              <a:srgbClr val="CCFF33"/>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675" b="1" dirty="0">
                  <a:solidFill>
                    <a:schemeClr val="tx1"/>
                  </a:solidFill>
                  <a:latin typeface="BIZ UDPゴシック" panose="020B0400000000000000" pitchFamily="50" charset="-128"/>
                  <a:ea typeface="BIZ UDPゴシック" panose="020B0400000000000000" pitchFamily="50" charset="-128"/>
                </a:rPr>
                <a:t>船橋局</a:t>
              </a:r>
            </a:p>
          </p:txBody>
        </p:sp>
        <p:sp>
          <p:nvSpPr>
            <p:cNvPr id="29" name="テキスト ボックス 18">
              <a:extLst>
                <a:ext uri="{FF2B5EF4-FFF2-40B4-BE49-F238E27FC236}">
                  <a16:creationId xmlns:a16="http://schemas.microsoft.com/office/drawing/2014/main" id="{786412B3-B939-5A1D-5E78-3051A6CC92F2}"/>
                </a:ext>
              </a:extLst>
            </p:cNvPr>
            <p:cNvSpPr txBox="1">
              <a:spLocks noChangeArrowheads="1"/>
            </p:cNvSpPr>
            <p:nvPr/>
          </p:nvSpPr>
          <p:spPr bwMode="auto">
            <a:xfrm>
              <a:off x="3887403" y="2786632"/>
              <a:ext cx="584030" cy="114016"/>
            </a:xfrm>
            <a:prstGeom prst="rect">
              <a:avLst/>
            </a:prstGeom>
            <a:solidFill>
              <a:srgbClr val="CCFF33"/>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00"/>
                </a:lnSpc>
                <a:spcBef>
                  <a:spcPct val="0"/>
                </a:spcBef>
                <a:spcAft>
                  <a:spcPct val="0"/>
                </a:spcAft>
              </a:pPr>
              <a:r>
                <a:rPr lang="en-US" altLang="ja-JP" sz="675" b="1" dirty="0">
                  <a:solidFill>
                    <a:srgbClr val="00B050"/>
                  </a:solidFill>
                  <a:latin typeface="BIZ UDPゴシック" panose="020B0400000000000000" pitchFamily="50" charset="-128"/>
                  <a:ea typeface="BIZ UDPゴシック" panose="020B0400000000000000" pitchFamily="50" charset="-128"/>
                </a:rPr>
                <a:t>FM</a:t>
              </a:r>
              <a:r>
                <a:rPr lang="ja-JP" altLang="en-US" sz="675" b="1" dirty="0">
                  <a:solidFill>
                    <a:srgbClr val="00B050"/>
                  </a:solidFill>
                  <a:latin typeface="BIZ UDPゴシック" panose="020B0400000000000000" pitchFamily="50" charset="-128"/>
                  <a:ea typeface="BIZ UDPゴシック" panose="020B0400000000000000" pitchFamily="50" charset="-128"/>
                </a:rPr>
                <a:t>横浜</a:t>
              </a:r>
            </a:p>
          </p:txBody>
        </p:sp>
        <p:sp>
          <p:nvSpPr>
            <p:cNvPr id="30" name="楕円 29">
              <a:extLst>
                <a:ext uri="{FF2B5EF4-FFF2-40B4-BE49-F238E27FC236}">
                  <a16:creationId xmlns:a16="http://schemas.microsoft.com/office/drawing/2014/main" id="{10D2E5F0-5B1B-C0F5-5ECC-152FAA72F89E}"/>
                </a:ext>
              </a:extLst>
            </p:cNvPr>
            <p:cNvSpPr/>
            <p:nvPr/>
          </p:nvSpPr>
          <p:spPr>
            <a:xfrm>
              <a:off x="3954314" y="4396086"/>
              <a:ext cx="565243" cy="144287"/>
            </a:xfrm>
            <a:prstGeom prst="ellipse">
              <a:avLst/>
            </a:prstGeom>
            <a:solidFill>
              <a:schemeClr val="accent2">
                <a:lumMod val="40000"/>
                <a:lumOff val="6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675" b="1" dirty="0">
                  <a:solidFill>
                    <a:schemeClr val="tx1"/>
                  </a:solidFill>
                  <a:latin typeface="BIZ UDPゴシック" panose="020B0400000000000000" pitchFamily="50" charset="-128"/>
                  <a:ea typeface="BIZ UDPゴシック" panose="020B0400000000000000" pitchFamily="50" charset="-128"/>
                </a:rPr>
                <a:t>鴨川局</a:t>
              </a:r>
            </a:p>
          </p:txBody>
        </p:sp>
        <p:sp>
          <p:nvSpPr>
            <p:cNvPr id="31" name="テキスト ボックス 31">
              <a:extLst>
                <a:ext uri="{FF2B5EF4-FFF2-40B4-BE49-F238E27FC236}">
                  <a16:creationId xmlns:a16="http://schemas.microsoft.com/office/drawing/2014/main" id="{3B82A266-5CDD-51A8-EC51-723CB5E73B9C}"/>
                </a:ext>
              </a:extLst>
            </p:cNvPr>
            <p:cNvSpPr txBox="1">
              <a:spLocks noChangeArrowheads="1"/>
            </p:cNvSpPr>
            <p:nvPr/>
          </p:nvSpPr>
          <p:spPr bwMode="auto">
            <a:xfrm>
              <a:off x="3932261" y="4685152"/>
              <a:ext cx="728997" cy="126474"/>
            </a:xfrm>
            <a:prstGeom prst="rect">
              <a:avLst/>
            </a:prstGeom>
            <a:solidFill>
              <a:schemeClr val="accent2">
                <a:lumMod val="40000"/>
                <a:lumOff val="60000"/>
              </a:schemeClr>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75"/>
                </a:lnSpc>
                <a:spcBef>
                  <a:spcPct val="0"/>
                </a:spcBef>
                <a:spcAft>
                  <a:spcPct val="0"/>
                </a:spcAft>
              </a:pPr>
              <a:r>
                <a:rPr lang="en-US" altLang="ja-JP" sz="675" b="1" dirty="0">
                  <a:solidFill>
                    <a:srgbClr val="FF0000"/>
                  </a:solidFill>
                  <a:latin typeface="BIZ UDPゴシック" panose="020B0400000000000000" pitchFamily="50" charset="-128"/>
                  <a:ea typeface="BIZ UDPゴシック" panose="020B0400000000000000" pitchFamily="50" charset="-128"/>
                </a:rPr>
                <a:t>Bay FM</a:t>
              </a:r>
              <a:r>
                <a:rPr lang="ja-JP" altLang="en-US" sz="675" b="1" dirty="0">
                  <a:solidFill>
                    <a:srgbClr val="FF0000"/>
                  </a:solidFill>
                  <a:latin typeface="BIZ UDPゴシック" panose="020B0400000000000000" pitchFamily="50" charset="-128"/>
                  <a:ea typeface="BIZ UDPゴシック" panose="020B0400000000000000" pitchFamily="50" charset="-128"/>
                </a:rPr>
                <a:t>銚子</a:t>
              </a:r>
            </a:p>
          </p:txBody>
        </p:sp>
        <p:cxnSp>
          <p:nvCxnSpPr>
            <p:cNvPr id="32" name="直線矢印コネクタ 31">
              <a:extLst>
                <a:ext uri="{FF2B5EF4-FFF2-40B4-BE49-F238E27FC236}">
                  <a16:creationId xmlns:a16="http://schemas.microsoft.com/office/drawing/2014/main" id="{0EA035A6-B8E7-37A2-B9B6-92046D075449}"/>
                </a:ext>
              </a:extLst>
            </p:cNvPr>
            <p:cNvCxnSpPr>
              <a:cxnSpLocks/>
              <a:stCxn id="31" idx="1"/>
            </p:cNvCxnSpPr>
            <p:nvPr/>
          </p:nvCxnSpPr>
          <p:spPr>
            <a:xfrm flipH="1" flipV="1">
              <a:off x="3583526" y="4663623"/>
              <a:ext cx="348736" cy="84767"/>
            </a:xfrm>
            <a:prstGeom prst="straightConnector1">
              <a:avLst/>
            </a:prstGeom>
            <a:noFill/>
            <a:ln w="6350" cap="flat" cmpd="sng" algn="ctr">
              <a:solidFill>
                <a:srgbClr val="EE0000"/>
              </a:solidFill>
              <a:prstDash val="solid"/>
              <a:tailEnd type="stealth"/>
            </a:ln>
            <a:effectLst/>
          </p:spPr>
        </p:cxnSp>
        <p:cxnSp>
          <p:nvCxnSpPr>
            <p:cNvPr id="33" name="直線矢印コネクタ 32">
              <a:extLst>
                <a:ext uri="{FF2B5EF4-FFF2-40B4-BE49-F238E27FC236}">
                  <a16:creationId xmlns:a16="http://schemas.microsoft.com/office/drawing/2014/main" id="{B77EE062-F248-CD8B-1FE5-9A55213ADE68}"/>
                </a:ext>
              </a:extLst>
            </p:cNvPr>
            <p:cNvCxnSpPr>
              <a:cxnSpLocks/>
              <a:stCxn id="61" idx="1"/>
            </p:cNvCxnSpPr>
            <p:nvPr/>
          </p:nvCxnSpPr>
          <p:spPr>
            <a:xfrm flipH="1">
              <a:off x="3567659" y="4619992"/>
              <a:ext cx="364049" cy="18414"/>
            </a:xfrm>
            <a:prstGeom prst="straightConnector1">
              <a:avLst/>
            </a:prstGeom>
            <a:noFill/>
            <a:ln w="6350" cap="flat" cmpd="sng" algn="ctr">
              <a:solidFill>
                <a:srgbClr val="0000FF"/>
              </a:solidFill>
              <a:prstDash val="solid"/>
              <a:tailEnd type="stealth"/>
            </a:ln>
            <a:effectLst/>
          </p:spPr>
        </p:cxnSp>
        <p:sp>
          <p:nvSpPr>
            <p:cNvPr id="34" name="四角形: 角を丸くする 33">
              <a:extLst>
                <a:ext uri="{FF2B5EF4-FFF2-40B4-BE49-F238E27FC236}">
                  <a16:creationId xmlns:a16="http://schemas.microsoft.com/office/drawing/2014/main" id="{9C9B696F-C4D1-B0CD-6809-E59E3355AB8A}"/>
                </a:ext>
              </a:extLst>
            </p:cNvPr>
            <p:cNvSpPr/>
            <p:nvPr/>
          </p:nvSpPr>
          <p:spPr>
            <a:xfrm>
              <a:off x="2648675" y="3602370"/>
              <a:ext cx="78943" cy="304170"/>
            </a:xfrm>
            <a:prstGeom prst="roundRect">
              <a:avLst/>
            </a:prstGeom>
            <a:noFill/>
            <a:ln w="3175">
              <a:solidFill>
                <a:srgbClr val="009A46"/>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35" name="四角形: 角を丸くする 34">
              <a:extLst>
                <a:ext uri="{FF2B5EF4-FFF2-40B4-BE49-F238E27FC236}">
                  <a16:creationId xmlns:a16="http://schemas.microsoft.com/office/drawing/2014/main" id="{335CF913-815C-0C34-9D9A-3FF32029BCD6}"/>
                </a:ext>
              </a:extLst>
            </p:cNvPr>
            <p:cNvSpPr/>
            <p:nvPr/>
          </p:nvSpPr>
          <p:spPr>
            <a:xfrm>
              <a:off x="2645014" y="4545646"/>
              <a:ext cx="78943" cy="205101"/>
            </a:xfrm>
            <a:prstGeom prst="roundRect">
              <a:avLst/>
            </a:prstGeom>
            <a:noFill/>
            <a:ln w="3175">
              <a:solidFill>
                <a:srgbClr val="009A46"/>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cxnSp>
          <p:nvCxnSpPr>
            <p:cNvPr id="36" name="直線コネクタ 35">
              <a:extLst>
                <a:ext uri="{FF2B5EF4-FFF2-40B4-BE49-F238E27FC236}">
                  <a16:creationId xmlns:a16="http://schemas.microsoft.com/office/drawing/2014/main" id="{14D85C26-D251-8660-8846-8E8409845E53}"/>
                </a:ext>
              </a:extLst>
            </p:cNvPr>
            <p:cNvCxnSpPr>
              <a:cxnSpLocks/>
            </p:cNvCxnSpPr>
            <p:nvPr/>
          </p:nvCxnSpPr>
          <p:spPr>
            <a:xfrm>
              <a:off x="1923505" y="1671492"/>
              <a:ext cx="9832" cy="3386602"/>
            </a:xfrm>
            <a:prstGeom prst="line">
              <a:avLst/>
            </a:prstGeom>
            <a:noFill/>
            <a:ln w="6350" cap="flat" cmpd="sng" algn="ctr">
              <a:solidFill>
                <a:srgbClr val="0CA49D">
                  <a:alpha val="74902"/>
                </a:srgbClr>
              </a:solidFill>
              <a:prstDash val="sysDash"/>
            </a:ln>
            <a:effectLst/>
          </p:spPr>
        </p:cxnSp>
        <p:cxnSp>
          <p:nvCxnSpPr>
            <p:cNvPr id="37" name="直線コネクタ 36">
              <a:extLst>
                <a:ext uri="{FF2B5EF4-FFF2-40B4-BE49-F238E27FC236}">
                  <a16:creationId xmlns:a16="http://schemas.microsoft.com/office/drawing/2014/main" id="{8B38081D-43D8-1E52-8A4F-CABF475C4658}"/>
                </a:ext>
              </a:extLst>
            </p:cNvPr>
            <p:cNvCxnSpPr>
              <a:cxnSpLocks/>
            </p:cNvCxnSpPr>
            <p:nvPr/>
          </p:nvCxnSpPr>
          <p:spPr>
            <a:xfrm flipH="1">
              <a:off x="2722453" y="1669035"/>
              <a:ext cx="17970" cy="3389059"/>
            </a:xfrm>
            <a:prstGeom prst="line">
              <a:avLst/>
            </a:prstGeom>
            <a:noFill/>
            <a:ln w="6350" cap="flat" cmpd="sng" algn="ctr">
              <a:solidFill>
                <a:srgbClr val="0CA49D">
                  <a:alpha val="74902"/>
                </a:srgbClr>
              </a:solidFill>
              <a:prstDash val="sysDash"/>
            </a:ln>
            <a:effectLst/>
          </p:spPr>
        </p:cxnSp>
        <p:sp>
          <p:nvSpPr>
            <p:cNvPr id="38" name="円/楕円 32">
              <a:extLst>
                <a:ext uri="{FF2B5EF4-FFF2-40B4-BE49-F238E27FC236}">
                  <a16:creationId xmlns:a16="http://schemas.microsoft.com/office/drawing/2014/main" id="{2DAE01CF-81D5-363C-CA5E-086CE9740D34}"/>
                </a:ext>
              </a:extLst>
            </p:cNvPr>
            <p:cNvSpPr/>
            <p:nvPr/>
          </p:nvSpPr>
          <p:spPr>
            <a:xfrm>
              <a:off x="1950402" y="4501602"/>
              <a:ext cx="178806" cy="235016"/>
            </a:xfrm>
            <a:prstGeom prst="ellipse">
              <a:avLst/>
            </a:prstGeom>
            <a:noFill/>
            <a:ln w="3175" cap="flat" cmpd="sng" algn="ctr">
              <a:solidFill>
                <a:srgbClr val="FF3300"/>
              </a:solidFill>
              <a:prstDash val="sysDot"/>
            </a:ln>
            <a:effectLst/>
          </p:spPr>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dirty="0"/>
            </a:p>
          </p:txBody>
        </p:sp>
        <p:sp>
          <p:nvSpPr>
            <p:cNvPr id="39" name="円/楕円 32">
              <a:extLst>
                <a:ext uri="{FF2B5EF4-FFF2-40B4-BE49-F238E27FC236}">
                  <a16:creationId xmlns:a16="http://schemas.microsoft.com/office/drawing/2014/main" id="{430C719D-510C-E8D7-9A48-23EE4179DAD1}"/>
                </a:ext>
              </a:extLst>
            </p:cNvPr>
            <p:cNvSpPr/>
            <p:nvPr/>
          </p:nvSpPr>
          <p:spPr>
            <a:xfrm>
              <a:off x="1798310" y="3577718"/>
              <a:ext cx="390618" cy="301247"/>
            </a:xfrm>
            <a:prstGeom prst="ellipse">
              <a:avLst/>
            </a:prstGeom>
            <a:noFill/>
            <a:ln w="3175" cap="flat" cmpd="sng" algn="ctr">
              <a:solidFill>
                <a:srgbClr val="FF3300"/>
              </a:solidFill>
              <a:prstDash val="sysDot"/>
            </a:ln>
            <a:effectLst/>
          </p:spPr>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a:p>
          </p:txBody>
        </p:sp>
        <p:sp>
          <p:nvSpPr>
            <p:cNvPr id="40" name="円/楕円 32">
              <a:extLst>
                <a:ext uri="{FF2B5EF4-FFF2-40B4-BE49-F238E27FC236}">
                  <a16:creationId xmlns:a16="http://schemas.microsoft.com/office/drawing/2014/main" id="{976347F6-1166-9FF7-501A-360BBD42ABC5}"/>
                </a:ext>
              </a:extLst>
            </p:cNvPr>
            <p:cNvSpPr/>
            <p:nvPr/>
          </p:nvSpPr>
          <p:spPr>
            <a:xfrm>
              <a:off x="2572622" y="2754296"/>
              <a:ext cx="436830" cy="352046"/>
            </a:xfrm>
            <a:prstGeom prst="ellipse">
              <a:avLst/>
            </a:prstGeom>
            <a:noFill/>
            <a:ln w="3175" cap="flat" cmpd="sng" algn="ctr">
              <a:solidFill>
                <a:srgbClr val="FF3300"/>
              </a:solidFill>
              <a:prstDash val="sysDot"/>
            </a:ln>
            <a:effectLst/>
          </p:spPr>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a:p>
          </p:txBody>
        </p:sp>
        <p:sp>
          <p:nvSpPr>
            <p:cNvPr id="41" name="円/楕円 32">
              <a:extLst>
                <a:ext uri="{FF2B5EF4-FFF2-40B4-BE49-F238E27FC236}">
                  <a16:creationId xmlns:a16="http://schemas.microsoft.com/office/drawing/2014/main" id="{7D345E66-946C-1DE2-BDF1-6607B91D78A2}"/>
                </a:ext>
              </a:extLst>
            </p:cNvPr>
            <p:cNvSpPr/>
            <p:nvPr/>
          </p:nvSpPr>
          <p:spPr>
            <a:xfrm>
              <a:off x="2817594" y="3524492"/>
              <a:ext cx="646949" cy="366122"/>
            </a:xfrm>
            <a:prstGeom prst="ellipse">
              <a:avLst/>
            </a:prstGeom>
            <a:noFill/>
            <a:ln w="3175" cap="flat" cmpd="sng" algn="ctr">
              <a:solidFill>
                <a:srgbClr val="FF3300"/>
              </a:solidFill>
              <a:prstDash val="sysDot"/>
            </a:ln>
            <a:effectLst/>
          </p:spPr>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a:p>
          </p:txBody>
        </p:sp>
        <p:cxnSp>
          <p:nvCxnSpPr>
            <p:cNvPr id="42" name="直線矢印コネクタ 41">
              <a:extLst>
                <a:ext uri="{FF2B5EF4-FFF2-40B4-BE49-F238E27FC236}">
                  <a16:creationId xmlns:a16="http://schemas.microsoft.com/office/drawing/2014/main" id="{8CC3EF25-6AF7-5E91-4246-606E2AC228A6}"/>
                </a:ext>
              </a:extLst>
            </p:cNvPr>
            <p:cNvCxnSpPr>
              <a:cxnSpLocks/>
            </p:cNvCxnSpPr>
            <p:nvPr/>
          </p:nvCxnSpPr>
          <p:spPr>
            <a:xfrm>
              <a:off x="3378028" y="4738750"/>
              <a:ext cx="0" cy="137250"/>
            </a:xfrm>
            <a:prstGeom prst="straightConnector1">
              <a:avLst/>
            </a:prstGeom>
            <a:noFill/>
            <a:ln w="12700" cap="flat" cmpd="sng" algn="ctr">
              <a:solidFill>
                <a:srgbClr val="FF0000"/>
              </a:solidFill>
              <a:prstDash val="solid"/>
              <a:headEnd type="triangle"/>
              <a:tailEnd type="diamond"/>
            </a:ln>
            <a:effectLst/>
          </p:spPr>
        </p:cxnSp>
        <p:cxnSp>
          <p:nvCxnSpPr>
            <p:cNvPr id="43" name="直線矢印コネクタ 42">
              <a:extLst>
                <a:ext uri="{FF2B5EF4-FFF2-40B4-BE49-F238E27FC236}">
                  <a16:creationId xmlns:a16="http://schemas.microsoft.com/office/drawing/2014/main" id="{22AC8E22-C2A5-550A-F582-275F42BE9A3B}"/>
                </a:ext>
              </a:extLst>
            </p:cNvPr>
            <p:cNvCxnSpPr>
              <a:cxnSpLocks/>
            </p:cNvCxnSpPr>
            <p:nvPr/>
          </p:nvCxnSpPr>
          <p:spPr>
            <a:xfrm>
              <a:off x="3367581" y="3859859"/>
              <a:ext cx="0" cy="137250"/>
            </a:xfrm>
            <a:prstGeom prst="straightConnector1">
              <a:avLst/>
            </a:prstGeom>
            <a:noFill/>
            <a:ln w="12700" cap="flat" cmpd="sng" algn="ctr">
              <a:solidFill>
                <a:srgbClr val="FF0000"/>
              </a:solidFill>
              <a:prstDash val="solid"/>
              <a:headEnd type="triangle"/>
              <a:tailEnd type="diamond"/>
            </a:ln>
            <a:effectLst/>
          </p:spPr>
        </p:cxnSp>
        <p:cxnSp>
          <p:nvCxnSpPr>
            <p:cNvPr id="44" name="直線矢印コネクタ 43">
              <a:extLst>
                <a:ext uri="{FF2B5EF4-FFF2-40B4-BE49-F238E27FC236}">
                  <a16:creationId xmlns:a16="http://schemas.microsoft.com/office/drawing/2014/main" id="{926F559C-F6DF-5A05-D75E-DF62591A4E85}"/>
                </a:ext>
              </a:extLst>
            </p:cNvPr>
            <p:cNvCxnSpPr>
              <a:cxnSpLocks/>
            </p:cNvCxnSpPr>
            <p:nvPr/>
          </p:nvCxnSpPr>
          <p:spPr>
            <a:xfrm>
              <a:off x="3361302" y="3058551"/>
              <a:ext cx="0" cy="137250"/>
            </a:xfrm>
            <a:prstGeom prst="straightConnector1">
              <a:avLst/>
            </a:prstGeom>
            <a:noFill/>
            <a:ln w="12700" cap="flat" cmpd="sng" algn="ctr">
              <a:solidFill>
                <a:srgbClr val="FF0000"/>
              </a:solidFill>
              <a:prstDash val="solid"/>
              <a:headEnd type="triangle"/>
              <a:tailEnd type="diamond"/>
            </a:ln>
            <a:effectLst/>
          </p:spPr>
        </p:cxnSp>
        <p:sp>
          <p:nvSpPr>
            <p:cNvPr id="45" name="円/楕円 32">
              <a:extLst>
                <a:ext uri="{FF2B5EF4-FFF2-40B4-BE49-F238E27FC236}">
                  <a16:creationId xmlns:a16="http://schemas.microsoft.com/office/drawing/2014/main" id="{FAFB057A-E167-4AB4-D30E-24686BE1F7F6}"/>
                </a:ext>
              </a:extLst>
            </p:cNvPr>
            <p:cNvSpPr/>
            <p:nvPr/>
          </p:nvSpPr>
          <p:spPr>
            <a:xfrm>
              <a:off x="3138465" y="2788459"/>
              <a:ext cx="285184" cy="302039"/>
            </a:xfrm>
            <a:prstGeom prst="ellipse">
              <a:avLst/>
            </a:prstGeom>
            <a:noFill/>
            <a:ln w="3175" cap="flat" cmpd="sng" algn="ctr">
              <a:solidFill>
                <a:srgbClr val="FF3300"/>
              </a:solidFill>
              <a:prstDash val="sysDot"/>
            </a:ln>
            <a:effectLst/>
          </p:spPr>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a:p>
          </p:txBody>
        </p:sp>
        <p:sp>
          <p:nvSpPr>
            <p:cNvPr id="46" name="テキスト ボックス 18">
              <a:extLst>
                <a:ext uri="{FF2B5EF4-FFF2-40B4-BE49-F238E27FC236}">
                  <a16:creationId xmlns:a16="http://schemas.microsoft.com/office/drawing/2014/main" id="{3CC97AEE-F846-79C0-A558-B6DFC712D892}"/>
                </a:ext>
              </a:extLst>
            </p:cNvPr>
            <p:cNvSpPr txBox="1">
              <a:spLocks noChangeArrowheads="1"/>
            </p:cNvSpPr>
            <p:nvPr/>
          </p:nvSpPr>
          <p:spPr bwMode="auto">
            <a:xfrm>
              <a:off x="1923505" y="4740888"/>
              <a:ext cx="404874" cy="118065"/>
            </a:xfrm>
            <a:prstGeom prst="rect">
              <a:avLst/>
            </a:prstGeom>
            <a:solidFill>
              <a:srgbClr val="FFFD8F"/>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00"/>
                </a:lnSpc>
                <a:spcBef>
                  <a:spcPct val="0"/>
                </a:spcBef>
                <a:spcAft>
                  <a:spcPct val="0"/>
                </a:spcAft>
              </a:pPr>
              <a:r>
                <a:rPr lang="ja-JP" altLang="en-US" sz="600" b="1" dirty="0">
                  <a:solidFill>
                    <a:srgbClr val="000000"/>
                  </a:solidFill>
                  <a:latin typeface="BIZ UDPゴシック" panose="020B0400000000000000" pitchFamily="50" charset="-128"/>
                  <a:ea typeface="BIZ UDPゴシック" panose="020B0400000000000000" pitchFamily="50" charset="-128"/>
                </a:rPr>
                <a:t>１</a:t>
              </a:r>
              <a:r>
                <a:rPr lang="en-US" altLang="ja-JP" sz="600" b="1" dirty="0">
                  <a:solidFill>
                    <a:srgbClr val="000000"/>
                  </a:solidFill>
                  <a:latin typeface="BIZ UDPゴシック" panose="020B0400000000000000" pitchFamily="50" charset="-128"/>
                  <a:ea typeface="BIZ UDPゴシック" panose="020B0400000000000000" pitchFamily="50" charset="-128"/>
                </a:rPr>
                <a:t>1</a:t>
              </a:r>
              <a:r>
                <a:rPr lang="ja-JP" altLang="en-US" sz="600" b="1" dirty="0">
                  <a:solidFill>
                    <a:srgbClr val="000000"/>
                  </a:solidFill>
                  <a:latin typeface="BIZ UDPゴシック" panose="020B0400000000000000" pitchFamily="50" charset="-128"/>
                  <a:ea typeface="BIZ UDPゴシック" panose="020B0400000000000000" pitchFamily="50" charset="-128"/>
                </a:rPr>
                <a:t>日前</a:t>
              </a:r>
            </a:p>
          </p:txBody>
        </p:sp>
        <p:cxnSp>
          <p:nvCxnSpPr>
            <p:cNvPr id="47" name="直線矢印コネクタ 46">
              <a:extLst>
                <a:ext uri="{FF2B5EF4-FFF2-40B4-BE49-F238E27FC236}">
                  <a16:creationId xmlns:a16="http://schemas.microsoft.com/office/drawing/2014/main" id="{0068F2A4-C944-CAB9-29B1-FCEC53A07A7A}"/>
                </a:ext>
              </a:extLst>
            </p:cNvPr>
            <p:cNvCxnSpPr>
              <a:cxnSpLocks/>
              <a:stCxn id="48" idx="3"/>
            </p:cNvCxnSpPr>
            <p:nvPr/>
          </p:nvCxnSpPr>
          <p:spPr>
            <a:xfrm>
              <a:off x="1515620" y="2657240"/>
              <a:ext cx="1220701" cy="357177"/>
            </a:xfrm>
            <a:prstGeom prst="straightConnector1">
              <a:avLst/>
            </a:prstGeom>
            <a:noFill/>
            <a:ln w="3175" cap="flat" cmpd="sng" algn="ctr">
              <a:solidFill>
                <a:srgbClr val="15AF1C"/>
              </a:solidFill>
              <a:prstDash val="solid"/>
              <a:tailEnd type="stealth"/>
            </a:ln>
            <a:effectLst/>
          </p:spPr>
        </p:cxnSp>
        <p:sp>
          <p:nvSpPr>
            <p:cNvPr id="48" name="テキスト ボックス 18">
              <a:extLst>
                <a:ext uri="{FF2B5EF4-FFF2-40B4-BE49-F238E27FC236}">
                  <a16:creationId xmlns:a16="http://schemas.microsoft.com/office/drawing/2014/main" id="{3BC8BF00-6894-6786-8CB6-638CB820772A}"/>
                </a:ext>
              </a:extLst>
            </p:cNvPr>
            <p:cNvSpPr txBox="1">
              <a:spLocks noChangeArrowheads="1"/>
            </p:cNvSpPr>
            <p:nvPr/>
          </p:nvSpPr>
          <p:spPr bwMode="auto">
            <a:xfrm>
              <a:off x="1053078" y="2550277"/>
              <a:ext cx="462542" cy="213926"/>
            </a:xfrm>
            <a:prstGeom prst="rect">
              <a:avLst/>
            </a:prstGeom>
            <a:solidFill>
              <a:srgbClr val="FFE38B"/>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00"/>
                </a:lnSpc>
                <a:spcBef>
                  <a:spcPct val="0"/>
                </a:spcBef>
                <a:spcAft>
                  <a:spcPct val="0"/>
                </a:spcAft>
              </a:pPr>
              <a:r>
                <a:rPr lang="ja-JP" altLang="en-US" sz="600" b="1" dirty="0">
                  <a:solidFill>
                    <a:srgbClr val="0000FF"/>
                  </a:solidFill>
                  <a:latin typeface="BIZ UDPゴシック" panose="020B0400000000000000" pitchFamily="50" charset="-128"/>
                  <a:ea typeface="BIZ UDPゴシック" panose="020B0400000000000000" pitchFamily="50" charset="-128"/>
                </a:rPr>
                <a:t>放送局の停波時間</a:t>
              </a:r>
            </a:p>
          </p:txBody>
        </p:sp>
        <p:sp>
          <p:nvSpPr>
            <p:cNvPr id="49" name="テキスト ボックス 18">
              <a:extLst>
                <a:ext uri="{FF2B5EF4-FFF2-40B4-BE49-F238E27FC236}">
                  <a16:creationId xmlns:a16="http://schemas.microsoft.com/office/drawing/2014/main" id="{300611B4-32D1-2879-B733-293EB740745E}"/>
                </a:ext>
              </a:extLst>
            </p:cNvPr>
            <p:cNvSpPr txBox="1">
              <a:spLocks noChangeArrowheads="1"/>
            </p:cNvSpPr>
            <p:nvPr/>
          </p:nvSpPr>
          <p:spPr bwMode="auto">
            <a:xfrm>
              <a:off x="1899393" y="3887969"/>
              <a:ext cx="650708" cy="124442"/>
            </a:xfrm>
            <a:prstGeom prst="rect">
              <a:avLst/>
            </a:prstGeom>
            <a:solidFill>
              <a:srgbClr val="FFFD8F"/>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00"/>
                </a:lnSpc>
                <a:spcBef>
                  <a:spcPct val="0"/>
                </a:spcBef>
                <a:spcAft>
                  <a:spcPct val="0"/>
                </a:spcAft>
              </a:pPr>
              <a:r>
                <a:rPr lang="en-US" altLang="ja-JP" sz="675" b="1" dirty="0">
                  <a:solidFill>
                    <a:srgbClr val="000000"/>
                  </a:solidFill>
                  <a:latin typeface="BIZ UDPゴシック" panose="020B0400000000000000" pitchFamily="50" charset="-128"/>
                  <a:ea typeface="BIZ UDPゴシック" panose="020B0400000000000000" pitchFamily="50" charset="-128"/>
                </a:rPr>
                <a:t>10〜1</a:t>
              </a:r>
              <a:r>
                <a:rPr lang="ja-JP" altLang="en-US" sz="675" b="1" dirty="0">
                  <a:solidFill>
                    <a:srgbClr val="000000"/>
                  </a:solidFill>
                  <a:latin typeface="BIZ UDPゴシック" panose="020B0400000000000000" pitchFamily="50" charset="-128"/>
                  <a:ea typeface="BIZ UDPゴシック" panose="020B0400000000000000" pitchFamily="50" charset="-128"/>
                </a:rPr>
                <a:t>２日前</a:t>
              </a:r>
            </a:p>
          </p:txBody>
        </p:sp>
        <p:sp>
          <p:nvSpPr>
            <p:cNvPr id="50" name="テキスト ボックス 18">
              <a:extLst>
                <a:ext uri="{FF2B5EF4-FFF2-40B4-BE49-F238E27FC236}">
                  <a16:creationId xmlns:a16="http://schemas.microsoft.com/office/drawing/2014/main" id="{D9D38AD9-394C-4B1B-73F7-DAEA11048435}"/>
                </a:ext>
              </a:extLst>
            </p:cNvPr>
            <p:cNvSpPr txBox="1">
              <a:spLocks noChangeArrowheads="1"/>
            </p:cNvSpPr>
            <p:nvPr/>
          </p:nvSpPr>
          <p:spPr bwMode="auto">
            <a:xfrm>
              <a:off x="2011045" y="3096703"/>
              <a:ext cx="438215" cy="122102"/>
            </a:xfrm>
            <a:prstGeom prst="rect">
              <a:avLst/>
            </a:prstGeom>
            <a:solidFill>
              <a:srgbClr val="FFFD8F"/>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00"/>
                </a:lnSpc>
                <a:spcBef>
                  <a:spcPct val="0"/>
                </a:spcBef>
                <a:spcAft>
                  <a:spcPct val="0"/>
                </a:spcAft>
              </a:pPr>
              <a:r>
                <a:rPr lang="en-US" altLang="ja-JP" sz="675" b="1" dirty="0">
                  <a:solidFill>
                    <a:srgbClr val="000000"/>
                  </a:solidFill>
                  <a:latin typeface="BIZ UDPゴシック" panose="020B0400000000000000" pitchFamily="50" charset="-128"/>
                  <a:ea typeface="BIZ UDPゴシック" panose="020B0400000000000000" pitchFamily="50" charset="-128"/>
                </a:rPr>
                <a:t>10</a:t>
              </a:r>
              <a:r>
                <a:rPr lang="ja-JP" altLang="en-US" sz="675" b="1" dirty="0">
                  <a:solidFill>
                    <a:srgbClr val="000000"/>
                  </a:solidFill>
                  <a:latin typeface="BIZ UDPゴシック" panose="020B0400000000000000" pitchFamily="50" charset="-128"/>
                  <a:ea typeface="BIZ UDPゴシック" panose="020B0400000000000000" pitchFamily="50" charset="-128"/>
                </a:rPr>
                <a:t>日前</a:t>
              </a:r>
            </a:p>
          </p:txBody>
        </p:sp>
        <p:sp>
          <p:nvSpPr>
            <p:cNvPr id="51" name="テキスト ボックス 18">
              <a:extLst>
                <a:ext uri="{FF2B5EF4-FFF2-40B4-BE49-F238E27FC236}">
                  <a16:creationId xmlns:a16="http://schemas.microsoft.com/office/drawing/2014/main" id="{F0AB1602-DD51-B2B8-4E34-4C436B44FF7D}"/>
                </a:ext>
              </a:extLst>
            </p:cNvPr>
            <p:cNvSpPr txBox="1">
              <a:spLocks noChangeArrowheads="1"/>
            </p:cNvSpPr>
            <p:nvPr/>
          </p:nvSpPr>
          <p:spPr bwMode="auto">
            <a:xfrm>
              <a:off x="3886295" y="2900648"/>
              <a:ext cx="584030" cy="113711"/>
            </a:xfrm>
            <a:prstGeom prst="rect">
              <a:avLst/>
            </a:prstGeom>
            <a:solidFill>
              <a:srgbClr val="CCFF33"/>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00"/>
                </a:lnSpc>
                <a:spcBef>
                  <a:spcPct val="0"/>
                </a:spcBef>
                <a:spcAft>
                  <a:spcPct val="0"/>
                </a:spcAft>
              </a:pPr>
              <a:r>
                <a:rPr lang="en-US" altLang="ja-JP" sz="675" b="1" dirty="0">
                  <a:solidFill>
                    <a:srgbClr val="0000FF"/>
                  </a:solidFill>
                  <a:latin typeface="BIZ UDPゴシック" panose="020B0400000000000000" pitchFamily="50" charset="-128"/>
                  <a:ea typeface="BIZ UDPゴシック" panose="020B0400000000000000" pitchFamily="50" charset="-128"/>
                </a:rPr>
                <a:t>Nack5</a:t>
              </a:r>
              <a:endParaRPr lang="ja-JP" altLang="en-US" sz="675" b="1" dirty="0">
                <a:solidFill>
                  <a:srgbClr val="0000FF"/>
                </a:solidFill>
                <a:latin typeface="BIZ UDPゴシック" panose="020B0400000000000000" pitchFamily="50" charset="-128"/>
                <a:ea typeface="BIZ UDPゴシック" panose="020B0400000000000000" pitchFamily="50" charset="-128"/>
              </a:endParaRPr>
            </a:p>
          </p:txBody>
        </p:sp>
        <p:cxnSp>
          <p:nvCxnSpPr>
            <p:cNvPr id="52" name="直線矢印コネクタ 51">
              <a:extLst>
                <a:ext uri="{FF2B5EF4-FFF2-40B4-BE49-F238E27FC236}">
                  <a16:creationId xmlns:a16="http://schemas.microsoft.com/office/drawing/2014/main" id="{06E245F3-D710-AAB7-9BEE-FE3C04491DEF}"/>
                </a:ext>
              </a:extLst>
            </p:cNvPr>
            <p:cNvCxnSpPr>
              <a:cxnSpLocks/>
              <a:stCxn id="51" idx="1"/>
            </p:cNvCxnSpPr>
            <p:nvPr/>
          </p:nvCxnSpPr>
          <p:spPr>
            <a:xfrm flipH="1" flipV="1">
              <a:off x="3534755" y="2895852"/>
              <a:ext cx="351540" cy="61652"/>
            </a:xfrm>
            <a:prstGeom prst="straightConnector1">
              <a:avLst/>
            </a:prstGeom>
            <a:noFill/>
            <a:ln w="6350" cap="flat" cmpd="sng" algn="ctr">
              <a:solidFill>
                <a:srgbClr val="0000FF"/>
              </a:solidFill>
              <a:prstDash val="solid"/>
              <a:tailEnd type="stealth"/>
            </a:ln>
            <a:effectLst/>
          </p:spPr>
        </p:cxnSp>
        <p:cxnSp>
          <p:nvCxnSpPr>
            <p:cNvPr id="53" name="直線矢印コネクタ 52">
              <a:extLst>
                <a:ext uri="{FF2B5EF4-FFF2-40B4-BE49-F238E27FC236}">
                  <a16:creationId xmlns:a16="http://schemas.microsoft.com/office/drawing/2014/main" id="{2A15A516-1163-270D-0196-2CC1978A5FC3}"/>
                </a:ext>
              </a:extLst>
            </p:cNvPr>
            <p:cNvCxnSpPr>
              <a:cxnSpLocks/>
            </p:cNvCxnSpPr>
            <p:nvPr/>
          </p:nvCxnSpPr>
          <p:spPr>
            <a:xfrm flipH="1" flipV="1">
              <a:off x="3546287" y="2869271"/>
              <a:ext cx="330913" cy="4502"/>
            </a:xfrm>
            <a:prstGeom prst="straightConnector1">
              <a:avLst/>
            </a:prstGeom>
            <a:noFill/>
            <a:ln w="6350" cap="flat" cmpd="sng" algn="ctr">
              <a:solidFill>
                <a:srgbClr val="00B050"/>
              </a:solidFill>
              <a:prstDash val="solid"/>
              <a:tailEnd type="stealth"/>
            </a:ln>
            <a:effectLst/>
          </p:spPr>
        </p:cxnSp>
        <p:sp>
          <p:nvSpPr>
            <p:cNvPr id="54" name="テキスト ボックス 18">
              <a:extLst>
                <a:ext uri="{FF2B5EF4-FFF2-40B4-BE49-F238E27FC236}">
                  <a16:creationId xmlns:a16="http://schemas.microsoft.com/office/drawing/2014/main" id="{484BBC40-E62B-FC36-077E-79CCFFE2855E}"/>
                </a:ext>
              </a:extLst>
            </p:cNvPr>
            <p:cNvSpPr txBox="1">
              <a:spLocks noChangeArrowheads="1"/>
            </p:cNvSpPr>
            <p:nvPr/>
          </p:nvSpPr>
          <p:spPr bwMode="auto">
            <a:xfrm>
              <a:off x="3887875" y="3014662"/>
              <a:ext cx="584030" cy="124480"/>
            </a:xfrm>
            <a:prstGeom prst="rect">
              <a:avLst/>
            </a:prstGeom>
            <a:solidFill>
              <a:srgbClr val="CCFF33"/>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00"/>
                </a:lnSpc>
                <a:spcBef>
                  <a:spcPct val="0"/>
                </a:spcBef>
                <a:spcAft>
                  <a:spcPct val="0"/>
                </a:spcAft>
              </a:pPr>
              <a:r>
                <a:rPr lang="en-US" altLang="ja-JP" sz="675" b="1" dirty="0">
                  <a:latin typeface="BIZ UDPゴシック" panose="020B0400000000000000" pitchFamily="50" charset="-128"/>
                  <a:ea typeface="BIZ UDPゴシック" panose="020B0400000000000000" pitchFamily="50" charset="-128"/>
                </a:rPr>
                <a:t>NHK</a:t>
              </a:r>
              <a:r>
                <a:rPr lang="ja-JP" altLang="en-US" sz="675" b="1" dirty="0">
                  <a:latin typeface="BIZ UDPゴシック" panose="020B0400000000000000" pitchFamily="50" charset="-128"/>
                  <a:ea typeface="BIZ UDPゴシック" panose="020B0400000000000000" pitchFamily="50" charset="-128"/>
                </a:rPr>
                <a:t>水戸</a:t>
              </a:r>
            </a:p>
          </p:txBody>
        </p:sp>
        <p:cxnSp>
          <p:nvCxnSpPr>
            <p:cNvPr id="55" name="直線矢印コネクタ 54">
              <a:extLst>
                <a:ext uri="{FF2B5EF4-FFF2-40B4-BE49-F238E27FC236}">
                  <a16:creationId xmlns:a16="http://schemas.microsoft.com/office/drawing/2014/main" id="{597EE9EB-7A5B-15B6-0948-E326DCB96151}"/>
                </a:ext>
              </a:extLst>
            </p:cNvPr>
            <p:cNvCxnSpPr>
              <a:cxnSpLocks/>
              <a:stCxn id="54" idx="1"/>
            </p:cNvCxnSpPr>
            <p:nvPr/>
          </p:nvCxnSpPr>
          <p:spPr>
            <a:xfrm flipH="1" flipV="1">
              <a:off x="3536175" y="3002923"/>
              <a:ext cx="351700" cy="73979"/>
            </a:xfrm>
            <a:prstGeom prst="straightConnector1">
              <a:avLst/>
            </a:prstGeom>
            <a:noFill/>
            <a:ln w="6350" cap="flat" cmpd="sng" algn="ctr">
              <a:solidFill>
                <a:schemeClr val="tx1"/>
              </a:solidFill>
              <a:prstDash val="solid"/>
              <a:tailEnd type="stealth"/>
            </a:ln>
            <a:effectLst/>
          </p:spPr>
        </p:cxnSp>
        <p:sp>
          <p:nvSpPr>
            <p:cNvPr id="56" name="テキスト ボックス 18">
              <a:extLst>
                <a:ext uri="{FF2B5EF4-FFF2-40B4-BE49-F238E27FC236}">
                  <a16:creationId xmlns:a16="http://schemas.microsoft.com/office/drawing/2014/main" id="{1169F53E-B960-DB87-4DD3-6155B1AC1513}"/>
                </a:ext>
              </a:extLst>
            </p:cNvPr>
            <p:cNvSpPr txBox="1">
              <a:spLocks noChangeArrowheads="1"/>
            </p:cNvSpPr>
            <p:nvPr/>
          </p:nvSpPr>
          <p:spPr bwMode="auto">
            <a:xfrm>
              <a:off x="3892349" y="3792603"/>
              <a:ext cx="630708" cy="126474"/>
            </a:xfrm>
            <a:prstGeom prst="rect">
              <a:avLst/>
            </a:prstGeom>
            <a:solidFill>
              <a:srgbClr val="F9D5FF"/>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75"/>
                </a:lnSpc>
                <a:spcBef>
                  <a:spcPct val="0"/>
                </a:spcBef>
                <a:spcAft>
                  <a:spcPct val="0"/>
                </a:spcAft>
              </a:pPr>
              <a:r>
                <a:rPr lang="en-US" altLang="ja-JP" sz="675" b="1" dirty="0" err="1">
                  <a:solidFill>
                    <a:srgbClr val="FF00FF"/>
                  </a:solidFill>
                  <a:latin typeface="BIZ UDPゴシック" panose="020B0400000000000000" pitchFamily="50" charset="-128"/>
                  <a:ea typeface="BIZ UDPゴシック" panose="020B0400000000000000" pitchFamily="50" charset="-128"/>
                </a:rPr>
                <a:t>FMFuji</a:t>
              </a:r>
              <a:endParaRPr lang="ja-JP" altLang="en-US" sz="675" b="1" dirty="0">
                <a:solidFill>
                  <a:srgbClr val="FF00FF"/>
                </a:solidFill>
                <a:latin typeface="BIZ UDPゴシック" panose="020B0400000000000000" pitchFamily="50" charset="-128"/>
                <a:ea typeface="BIZ UDPゴシック" panose="020B0400000000000000" pitchFamily="50" charset="-128"/>
              </a:endParaRPr>
            </a:p>
          </p:txBody>
        </p:sp>
        <p:sp>
          <p:nvSpPr>
            <p:cNvPr id="57" name="テキスト ボックス 18">
              <a:extLst>
                <a:ext uri="{FF2B5EF4-FFF2-40B4-BE49-F238E27FC236}">
                  <a16:creationId xmlns:a16="http://schemas.microsoft.com/office/drawing/2014/main" id="{351AC40D-2313-9E4B-113B-D195EA334000}"/>
                </a:ext>
              </a:extLst>
            </p:cNvPr>
            <p:cNvSpPr txBox="1">
              <a:spLocks noChangeArrowheads="1"/>
            </p:cNvSpPr>
            <p:nvPr/>
          </p:nvSpPr>
          <p:spPr bwMode="auto">
            <a:xfrm>
              <a:off x="3892349" y="3912468"/>
              <a:ext cx="630708" cy="126474"/>
            </a:xfrm>
            <a:prstGeom prst="rect">
              <a:avLst/>
            </a:prstGeom>
            <a:solidFill>
              <a:srgbClr val="F9D5FF"/>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75"/>
                </a:lnSpc>
                <a:spcBef>
                  <a:spcPct val="0"/>
                </a:spcBef>
                <a:spcAft>
                  <a:spcPct val="0"/>
                </a:spcAft>
              </a:pPr>
              <a:r>
                <a:rPr lang="en-US" altLang="ja-JP" sz="675" b="1" dirty="0">
                  <a:solidFill>
                    <a:srgbClr val="FF0000"/>
                  </a:solidFill>
                  <a:latin typeface="BIZ UDPゴシック" panose="020B0400000000000000" pitchFamily="50" charset="-128"/>
                  <a:ea typeface="BIZ UDPゴシック" panose="020B0400000000000000" pitchFamily="50" charset="-128"/>
                </a:rPr>
                <a:t>FM</a:t>
              </a:r>
              <a:r>
                <a:rPr lang="ja-JP" altLang="en-US" sz="675" b="1" dirty="0">
                  <a:solidFill>
                    <a:srgbClr val="FF0000"/>
                  </a:solidFill>
                  <a:latin typeface="BIZ UDPゴシック" panose="020B0400000000000000" pitchFamily="50" charset="-128"/>
                  <a:ea typeface="BIZ UDPゴシック" panose="020B0400000000000000" pitchFamily="50" charset="-128"/>
                </a:rPr>
                <a:t>横浜</a:t>
              </a:r>
            </a:p>
          </p:txBody>
        </p:sp>
        <p:sp>
          <p:nvSpPr>
            <p:cNvPr id="58" name="テキスト ボックス 18">
              <a:extLst>
                <a:ext uri="{FF2B5EF4-FFF2-40B4-BE49-F238E27FC236}">
                  <a16:creationId xmlns:a16="http://schemas.microsoft.com/office/drawing/2014/main" id="{67E615F1-D25C-CB59-ACF4-3C0484E6534A}"/>
                </a:ext>
              </a:extLst>
            </p:cNvPr>
            <p:cNvSpPr txBox="1">
              <a:spLocks noChangeArrowheads="1"/>
            </p:cNvSpPr>
            <p:nvPr/>
          </p:nvSpPr>
          <p:spPr bwMode="auto">
            <a:xfrm>
              <a:off x="3892349" y="4038942"/>
              <a:ext cx="630708" cy="126474"/>
            </a:xfrm>
            <a:prstGeom prst="rect">
              <a:avLst/>
            </a:prstGeom>
            <a:solidFill>
              <a:srgbClr val="F9D5FF"/>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75"/>
                </a:lnSpc>
                <a:spcBef>
                  <a:spcPct val="0"/>
                </a:spcBef>
                <a:spcAft>
                  <a:spcPct val="0"/>
                </a:spcAft>
              </a:pPr>
              <a:r>
                <a:rPr lang="en-US" altLang="ja-JP" sz="675" b="1" dirty="0">
                  <a:solidFill>
                    <a:srgbClr val="0099FF"/>
                  </a:solidFill>
                  <a:latin typeface="BIZ UDPゴシック" panose="020B0400000000000000" pitchFamily="50" charset="-128"/>
                  <a:ea typeface="BIZ UDPゴシック" panose="020B0400000000000000" pitchFamily="50" charset="-128"/>
                </a:rPr>
                <a:t>TFM</a:t>
              </a:r>
              <a:r>
                <a:rPr lang="ja-JP" altLang="en-US" sz="675" b="1" dirty="0">
                  <a:solidFill>
                    <a:srgbClr val="0099FF"/>
                  </a:solidFill>
                  <a:latin typeface="BIZ UDPゴシック" panose="020B0400000000000000" pitchFamily="50" charset="-128"/>
                  <a:ea typeface="BIZ UDPゴシック" panose="020B0400000000000000" pitchFamily="50" charset="-128"/>
                </a:rPr>
                <a:t>檜原</a:t>
              </a:r>
            </a:p>
          </p:txBody>
        </p:sp>
        <p:sp>
          <p:nvSpPr>
            <p:cNvPr id="59" name="テキスト ボックス 31">
              <a:extLst>
                <a:ext uri="{FF2B5EF4-FFF2-40B4-BE49-F238E27FC236}">
                  <a16:creationId xmlns:a16="http://schemas.microsoft.com/office/drawing/2014/main" id="{23428E89-FC3D-3078-DCDD-1C4487752C5E}"/>
                </a:ext>
              </a:extLst>
            </p:cNvPr>
            <p:cNvSpPr txBox="1">
              <a:spLocks noChangeArrowheads="1"/>
            </p:cNvSpPr>
            <p:nvPr/>
          </p:nvSpPr>
          <p:spPr bwMode="auto">
            <a:xfrm>
              <a:off x="3932261" y="4809914"/>
              <a:ext cx="622601" cy="126474"/>
            </a:xfrm>
            <a:prstGeom prst="rect">
              <a:avLst/>
            </a:prstGeom>
            <a:solidFill>
              <a:schemeClr val="accent2">
                <a:lumMod val="40000"/>
                <a:lumOff val="60000"/>
              </a:schemeClr>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75"/>
                </a:lnSpc>
                <a:spcBef>
                  <a:spcPct val="0"/>
                </a:spcBef>
                <a:spcAft>
                  <a:spcPct val="0"/>
                </a:spcAft>
              </a:pPr>
              <a:r>
                <a:rPr lang="en-US" altLang="ja-JP" sz="675" b="1" dirty="0">
                  <a:latin typeface="BIZ UDPゴシック" panose="020B0400000000000000" pitchFamily="50" charset="-128"/>
                  <a:ea typeface="BIZ UDPゴシック" panose="020B0400000000000000" pitchFamily="50" charset="-128"/>
                </a:rPr>
                <a:t>NHK</a:t>
              </a:r>
              <a:r>
                <a:rPr lang="ja-JP" altLang="en-US" sz="675" b="1" dirty="0">
                  <a:latin typeface="BIZ UDPゴシック" panose="020B0400000000000000" pitchFamily="50" charset="-128"/>
                  <a:ea typeface="BIZ UDPゴシック" panose="020B0400000000000000" pitchFamily="50" charset="-128"/>
                </a:rPr>
                <a:t>水戸</a:t>
              </a:r>
            </a:p>
          </p:txBody>
        </p:sp>
        <p:cxnSp>
          <p:nvCxnSpPr>
            <p:cNvPr id="60" name="直線矢印コネクタ 59">
              <a:extLst>
                <a:ext uri="{FF2B5EF4-FFF2-40B4-BE49-F238E27FC236}">
                  <a16:creationId xmlns:a16="http://schemas.microsoft.com/office/drawing/2014/main" id="{5C0D1B82-3022-C72C-053D-C1928AB604B4}"/>
                </a:ext>
              </a:extLst>
            </p:cNvPr>
            <p:cNvCxnSpPr>
              <a:cxnSpLocks/>
              <a:stCxn id="59" idx="1"/>
            </p:cNvCxnSpPr>
            <p:nvPr/>
          </p:nvCxnSpPr>
          <p:spPr>
            <a:xfrm flipH="1" flipV="1">
              <a:off x="3587093" y="4685153"/>
              <a:ext cx="345169" cy="187999"/>
            </a:xfrm>
            <a:prstGeom prst="straightConnector1">
              <a:avLst/>
            </a:prstGeom>
            <a:noFill/>
            <a:ln w="6350" cap="flat" cmpd="sng" algn="ctr">
              <a:solidFill>
                <a:schemeClr val="tx1"/>
              </a:solidFill>
              <a:prstDash val="solid"/>
              <a:tailEnd type="stealth"/>
            </a:ln>
            <a:effectLst/>
          </p:spPr>
        </p:cxnSp>
        <p:sp>
          <p:nvSpPr>
            <p:cNvPr id="61" name="テキスト ボックス 31">
              <a:extLst>
                <a:ext uri="{FF2B5EF4-FFF2-40B4-BE49-F238E27FC236}">
                  <a16:creationId xmlns:a16="http://schemas.microsoft.com/office/drawing/2014/main" id="{713CD6AB-6CBD-2F89-1C08-4E9A75DDE749}"/>
                </a:ext>
              </a:extLst>
            </p:cNvPr>
            <p:cNvSpPr txBox="1">
              <a:spLocks noChangeArrowheads="1"/>
            </p:cNvSpPr>
            <p:nvPr/>
          </p:nvSpPr>
          <p:spPr bwMode="auto">
            <a:xfrm>
              <a:off x="3931707" y="4556755"/>
              <a:ext cx="622601" cy="126474"/>
            </a:xfrm>
            <a:prstGeom prst="rect">
              <a:avLst/>
            </a:prstGeom>
            <a:solidFill>
              <a:schemeClr val="accent2">
                <a:lumMod val="40000"/>
                <a:lumOff val="60000"/>
              </a:schemeClr>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75"/>
                </a:lnSpc>
                <a:spcBef>
                  <a:spcPct val="0"/>
                </a:spcBef>
                <a:spcAft>
                  <a:spcPct val="0"/>
                </a:spcAft>
              </a:pPr>
              <a:r>
                <a:rPr lang="en-US" altLang="ja-JP" sz="675" b="1">
                  <a:solidFill>
                    <a:srgbClr val="0000FF"/>
                  </a:solidFill>
                  <a:latin typeface="BIZ UDPゴシック" panose="020B0400000000000000" pitchFamily="50" charset="-128"/>
                  <a:ea typeface="BIZ UDPゴシック" panose="020B0400000000000000" pitchFamily="50" charset="-128"/>
                </a:rPr>
                <a:t>Kmix</a:t>
              </a:r>
              <a:r>
                <a:rPr lang="ja-JP" altLang="en-US" sz="675" b="1">
                  <a:solidFill>
                    <a:srgbClr val="0000FF"/>
                  </a:solidFill>
                  <a:latin typeface="BIZ UDPゴシック" panose="020B0400000000000000" pitchFamily="50" charset="-128"/>
                  <a:ea typeface="BIZ UDPゴシック" panose="020B0400000000000000" pitchFamily="50" charset="-128"/>
                </a:rPr>
                <a:t>静岡</a:t>
              </a:r>
              <a:endParaRPr lang="ja-JP" altLang="en-US" sz="675" b="1" dirty="0">
                <a:solidFill>
                  <a:srgbClr val="0000FF"/>
                </a:solidFill>
                <a:latin typeface="BIZ UDPゴシック" panose="020B0400000000000000" pitchFamily="50" charset="-128"/>
                <a:ea typeface="BIZ UDPゴシック" panose="020B0400000000000000" pitchFamily="50" charset="-128"/>
              </a:endParaRPr>
            </a:p>
          </p:txBody>
        </p:sp>
        <p:cxnSp>
          <p:nvCxnSpPr>
            <p:cNvPr id="62" name="直線矢印コネクタ 61">
              <a:extLst>
                <a:ext uri="{FF2B5EF4-FFF2-40B4-BE49-F238E27FC236}">
                  <a16:creationId xmlns:a16="http://schemas.microsoft.com/office/drawing/2014/main" id="{2DBBB622-77C0-4BD7-8494-929D39BF508C}"/>
                </a:ext>
              </a:extLst>
            </p:cNvPr>
            <p:cNvCxnSpPr>
              <a:cxnSpLocks/>
            </p:cNvCxnSpPr>
            <p:nvPr/>
          </p:nvCxnSpPr>
          <p:spPr>
            <a:xfrm flipH="1" flipV="1">
              <a:off x="3542404" y="3777255"/>
              <a:ext cx="355349" cy="219854"/>
            </a:xfrm>
            <a:prstGeom prst="straightConnector1">
              <a:avLst/>
            </a:prstGeom>
            <a:noFill/>
            <a:ln w="6350" cap="flat" cmpd="sng" algn="ctr">
              <a:solidFill>
                <a:srgbClr val="EE0000"/>
              </a:solidFill>
              <a:prstDash val="solid"/>
              <a:tailEnd type="stealth"/>
            </a:ln>
            <a:effectLst/>
          </p:spPr>
        </p:cxnSp>
        <p:cxnSp>
          <p:nvCxnSpPr>
            <p:cNvPr id="63" name="直線矢印コネクタ 62">
              <a:extLst>
                <a:ext uri="{FF2B5EF4-FFF2-40B4-BE49-F238E27FC236}">
                  <a16:creationId xmlns:a16="http://schemas.microsoft.com/office/drawing/2014/main" id="{58DF997C-2ED1-29F5-A854-75A0CFF06A9B}"/>
                </a:ext>
              </a:extLst>
            </p:cNvPr>
            <p:cNvCxnSpPr>
              <a:cxnSpLocks/>
            </p:cNvCxnSpPr>
            <p:nvPr/>
          </p:nvCxnSpPr>
          <p:spPr>
            <a:xfrm flipH="1" flipV="1">
              <a:off x="3512371" y="3801759"/>
              <a:ext cx="404903" cy="335878"/>
            </a:xfrm>
            <a:prstGeom prst="straightConnector1">
              <a:avLst/>
            </a:prstGeom>
            <a:noFill/>
            <a:ln w="6350" cap="flat" cmpd="sng" algn="ctr">
              <a:solidFill>
                <a:srgbClr val="33CCFF"/>
              </a:solidFill>
              <a:prstDash val="solid"/>
              <a:tailEnd type="stealth"/>
            </a:ln>
            <a:effectLst/>
          </p:spPr>
        </p:cxnSp>
        <p:cxnSp>
          <p:nvCxnSpPr>
            <p:cNvPr id="64" name="直線矢印コネクタ 63">
              <a:extLst>
                <a:ext uri="{FF2B5EF4-FFF2-40B4-BE49-F238E27FC236}">
                  <a16:creationId xmlns:a16="http://schemas.microsoft.com/office/drawing/2014/main" id="{2FE6C97F-A4DE-6754-0386-3E500D48E614}"/>
                </a:ext>
              </a:extLst>
            </p:cNvPr>
            <p:cNvCxnSpPr>
              <a:cxnSpLocks/>
              <a:stCxn id="56" idx="1"/>
            </p:cNvCxnSpPr>
            <p:nvPr/>
          </p:nvCxnSpPr>
          <p:spPr>
            <a:xfrm flipH="1" flipV="1">
              <a:off x="3534755" y="3714250"/>
              <a:ext cx="357594" cy="141590"/>
            </a:xfrm>
            <a:prstGeom prst="straightConnector1">
              <a:avLst/>
            </a:prstGeom>
            <a:noFill/>
            <a:ln w="6350" cap="flat" cmpd="sng" algn="ctr">
              <a:solidFill>
                <a:srgbClr val="FF00FF"/>
              </a:solidFill>
              <a:prstDash val="solid"/>
              <a:tailEnd type="stealth"/>
            </a:ln>
            <a:effectLst/>
          </p:spPr>
        </p:cxnSp>
        <p:cxnSp>
          <p:nvCxnSpPr>
            <p:cNvPr id="65" name="直線矢印コネクタ 64">
              <a:extLst>
                <a:ext uri="{FF2B5EF4-FFF2-40B4-BE49-F238E27FC236}">
                  <a16:creationId xmlns:a16="http://schemas.microsoft.com/office/drawing/2014/main" id="{40E75349-9B02-AD56-3AE0-E5B01ECEAD10}"/>
                </a:ext>
              </a:extLst>
            </p:cNvPr>
            <p:cNvCxnSpPr>
              <a:cxnSpLocks/>
              <a:stCxn id="27" idx="1"/>
            </p:cNvCxnSpPr>
            <p:nvPr/>
          </p:nvCxnSpPr>
          <p:spPr>
            <a:xfrm flipH="1" flipV="1">
              <a:off x="3519863" y="3652312"/>
              <a:ext cx="372486" cy="77054"/>
            </a:xfrm>
            <a:prstGeom prst="straightConnector1">
              <a:avLst/>
            </a:prstGeom>
            <a:noFill/>
            <a:ln w="6350" cap="flat" cmpd="sng" algn="ctr">
              <a:solidFill>
                <a:srgbClr val="0000FF"/>
              </a:solidFill>
              <a:prstDash val="solid"/>
              <a:tailEnd type="stealth"/>
            </a:ln>
            <a:effectLst/>
          </p:spPr>
        </p:cxnSp>
        <p:cxnSp>
          <p:nvCxnSpPr>
            <p:cNvPr id="66" name="直線コネクタ 65">
              <a:extLst>
                <a:ext uri="{FF2B5EF4-FFF2-40B4-BE49-F238E27FC236}">
                  <a16:creationId xmlns:a16="http://schemas.microsoft.com/office/drawing/2014/main" id="{66D2F429-8D26-4192-C675-6701BD62425D}"/>
                </a:ext>
              </a:extLst>
            </p:cNvPr>
            <p:cNvCxnSpPr>
              <a:cxnSpLocks/>
            </p:cNvCxnSpPr>
            <p:nvPr/>
          </p:nvCxnSpPr>
          <p:spPr>
            <a:xfrm>
              <a:off x="3287026" y="1669035"/>
              <a:ext cx="0" cy="3389059"/>
            </a:xfrm>
            <a:prstGeom prst="line">
              <a:avLst/>
            </a:prstGeom>
            <a:noFill/>
            <a:ln w="6350" cap="flat" cmpd="sng" algn="ctr">
              <a:solidFill>
                <a:srgbClr val="0CA49D">
                  <a:alpha val="74902"/>
                </a:srgbClr>
              </a:solidFill>
              <a:prstDash val="sysDash"/>
            </a:ln>
            <a:effectLst/>
          </p:spPr>
        </p:cxnSp>
        <p:sp>
          <p:nvSpPr>
            <p:cNvPr id="67" name="円/楕円 32">
              <a:extLst>
                <a:ext uri="{FF2B5EF4-FFF2-40B4-BE49-F238E27FC236}">
                  <a16:creationId xmlns:a16="http://schemas.microsoft.com/office/drawing/2014/main" id="{38258FC7-6DA2-6A02-FD42-C75F9442396C}"/>
                </a:ext>
              </a:extLst>
            </p:cNvPr>
            <p:cNvSpPr/>
            <p:nvPr/>
          </p:nvSpPr>
          <p:spPr>
            <a:xfrm>
              <a:off x="1971909" y="2792405"/>
              <a:ext cx="169951" cy="303219"/>
            </a:xfrm>
            <a:prstGeom prst="ellipse">
              <a:avLst/>
            </a:prstGeom>
            <a:noFill/>
            <a:ln w="3175" cap="flat" cmpd="sng" algn="ctr">
              <a:solidFill>
                <a:srgbClr val="FF3300"/>
              </a:solidFill>
              <a:prstDash val="sysDot"/>
            </a:ln>
            <a:effectLst/>
          </p:spPr>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a:p>
          </p:txBody>
        </p:sp>
        <p:sp>
          <p:nvSpPr>
            <p:cNvPr id="68" name="テキスト ボックス 18">
              <a:extLst>
                <a:ext uri="{FF2B5EF4-FFF2-40B4-BE49-F238E27FC236}">
                  <a16:creationId xmlns:a16="http://schemas.microsoft.com/office/drawing/2014/main" id="{04F42CF8-78A9-FDC8-44DF-844E23FC4CA7}"/>
                </a:ext>
              </a:extLst>
            </p:cNvPr>
            <p:cNvSpPr txBox="1">
              <a:spLocks noChangeArrowheads="1"/>
            </p:cNvSpPr>
            <p:nvPr/>
          </p:nvSpPr>
          <p:spPr bwMode="auto">
            <a:xfrm>
              <a:off x="2491142" y="3096355"/>
              <a:ext cx="530288" cy="124442"/>
            </a:xfrm>
            <a:prstGeom prst="rect">
              <a:avLst/>
            </a:prstGeom>
            <a:solidFill>
              <a:srgbClr val="FFFD8F"/>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00"/>
                </a:lnSpc>
                <a:spcBef>
                  <a:spcPct val="0"/>
                </a:spcBef>
                <a:spcAft>
                  <a:spcPct val="0"/>
                </a:spcAft>
              </a:pPr>
              <a:r>
                <a:rPr lang="ja-JP" altLang="en-US" sz="675" b="1" dirty="0">
                  <a:solidFill>
                    <a:srgbClr val="000000"/>
                  </a:solidFill>
                  <a:latin typeface="BIZ UDPゴシック" panose="020B0400000000000000" pitchFamily="50" charset="-128"/>
                  <a:ea typeface="BIZ UDPゴシック" panose="020B0400000000000000" pitchFamily="50" charset="-128"/>
                </a:rPr>
                <a:t>４</a:t>
              </a:r>
              <a:r>
                <a:rPr lang="en-US" altLang="ja-JP" sz="675" b="1" dirty="0">
                  <a:solidFill>
                    <a:srgbClr val="000000"/>
                  </a:solidFill>
                  <a:latin typeface="BIZ UDPゴシック" panose="020B0400000000000000" pitchFamily="50" charset="-128"/>
                  <a:ea typeface="BIZ UDPゴシック" panose="020B0400000000000000" pitchFamily="50" charset="-128"/>
                </a:rPr>
                <a:t>〜</a:t>
              </a:r>
              <a:r>
                <a:rPr lang="ja-JP" altLang="en-US" sz="675" b="1" dirty="0">
                  <a:solidFill>
                    <a:srgbClr val="000000"/>
                  </a:solidFill>
                  <a:latin typeface="BIZ UDPゴシック" panose="020B0400000000000000" pitchFamily="50" charset="-128"/>
                  <a:ea typeface="BIZ UDPゴシック" panose="020B0400000000000000" pitchFamily="50" charset="-128"/>
                </a:rPr>
                <a:t>６日前</a:t>
              </a:r>
            </a:p>
          </p:txBody>
        </p:sp>
        <p:sp>
          <p:nvSpPr>
            <p:cNvPr id="69" name="テキスト ボックス 18">
              <a:extLst>
                <a:ext uri="{FF2B5EF4-FFF2-40B4-BE49-F238E27FC236}">
                  <a16:creationId xmlns:a16="http://schemas.microsoft.com/office/drawing/2014/main" id="{27121C55-1673-933D-5011-C573D6ECEF77}"/>
                </a:ext>
              </a:extLst>
            </p:cNvPr>
            <p:cNvSpPr txBox="1">
              <a:spLocks noChangeArrowheads="1"/>
            </p:cNvSpPr>
            <p:nvPr/>
          </p:nvSpPr>
          <p:spPr bwMode="auto">
            <a:xfrm>
              <a:off x="3885190" y="3139368"/>
              <a:ext cx="654329" cy="124480"/>
            </a:xfrm>
            <a:prstGeom prst="rect">
              <a:avLst/>
            </a:prstGeom>
            <a:solidFill>
              <a:srgbClr val="CCFF33"/>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00"/>
                </a:lnSpc>
                <a:spcBef>
                  <a:spcPct val="0"/>
                </a:spcBef>
                <a:spcAft>
                  <a:spcPct val="0"/>
                </a:spcAft>
              </a:pPr>
              <a:r>
                <a:rPr lang="en-US" altLang="ja-JP" sz="675" b="1" dirty="0" err="1">
                  <a:solidFill>
                    <a:srgbClr val="FF0000"/>
                  </a:solidFill>
                  <a:latin typeface="BIZ UDPゴシック" panose="020B0400000000000000" pitchFamily="50" charset="-128"/>
                  <a:ea typeface="BIZ UDPゴシック" panose="020B0400000000000000" pitchFamily="50" charset="-128"/>
                </a:rPr>
                <a:t>BayFM</a:t>
              </a:r>
              <a:r>
                <a:rPr lang="ja-JP" altLang="en-US" sz="675" b="1" dirty="0">
                  <a:solidFill>
                    <a:srgbClr val="FF0000"/>
                  </a:solidFill>
                  <a:latin typeface="BIZ UDPゴシック" panose="020B0400000000000000" pitchFamily="50" charset="-128"/>
                  <a:ea typeface="BIZ UDPゴシック" panose="020B0400000000000000" pitchFamily="50" charset="-128"/>
                </a:rPr>
                <a:t>館山</a:t>
              </a:r>
            </a:p>
          </p:txBody>
        </p:sp>
        <p:cxnSp>
          <p:nvCxnSpPr>
            <p:cNvPr id="70" name="直線矢印コネクタ 69">
              <a:extLst>
                <a:ext uri="{FF2B5EF4-FFF2-40B4-BE49-F238E27FC236}">
                  <a16:creationId xmlns:a16="http://schemas.microsoft.com/office/drawing/2014/main" id="{D039FD57-A3C4-A9C6-FAF5-C22D703C37B1}"/>
                </a:ext>
              </a:extLst>
            </p:cNvPr>
            <p:cNvCxnSpPr>
              <a:cxnSpLocks/>
            </p:cNvCxnSpPr>
            <p:nvPr/>
          </p:nvCxnSpPr>
          <p:spPr>
            <a:xfrm flipH="1" flipV="1">
              <a:off x="3542404" y="3058551"/>
              <a:ext cx="347532" cy="196833"/>
            </a:xfrm>
            <a:prstGeom prst="straightConnector1">
              <a:avLst/>
            </a:prstGeom>
            <a:noFill/>
            <a:ln w="6350" cap="flat" cmpd="sng" algn="ctr">
              <a:solidFill>
                <a:srgbClr val="EE0000"/>
              </a:solidFill>
              <a:prstDash val="solid"/>
              <a:tailEnd type="stealth"/>
            </a:ln>
            <a:effectLst/>
          </p:spPr>
        </p:cxnSp>
        <p:sp>
          <p:nvSpPr>
            <p:cNvPr id="71" name="テキスト ボックス 18">
              <a:extLst>
                <a:ext uri="{FF2B5EF4-FFF2-40B4-BE49-F238E27FC236}">
                  <a16:creationId xmlns:a16="http://schemas.microsoft.com/office/drawing/2014/main" id="{3569E4CD-03E2-E42B-E89F-BBBE74CA7633}"/>
                </a:ext>
              </a:extLst>
            </p:cNvPr>
            <p:cNvSpPr txBox="1">
              <a:spLocks noChangeArrowheads="1"/>
            </p:cNvSpPr>
            <p:nvPr/>
          </p:nvSpPr>
          <p:spPr bwMode="auto">
            <a:xfrm>
              <a:off x="3008607" y="4020399"/>
              <a:ext cx="593063" cy="128454"/>
            </a:xfrm>
            <a:prstGeom prst="rect">
              <a:avLst/>
            </a:prstGeom>
            <a:solidFill>
              <a:srgbClr val="FFFD8F"/>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00"/>
                </a:lnSpc>
                <a:spcBef>
                  <a:spcPct val="0"/>
                </a:spcBef>
                <a:spcAft>
                  <a:spcPct val="0"/>
                </a:spcAft>
              </a:pPr>
              <a:r>
                <a:rPr lang="ja-JP" altLang="en-US" sz="600" b="1" dirty="0">
                  <a:solidFill>
                    <a:srgbClr val="000000"/>
                  </a:solidFill>
                  <a:latin typeface="BIZ UDPゴシック" panose="020B0400000000000000" pitchFamily="50" charset="-128"/>
                  <a:ea typeface="BIZ UDPゴシック" panose="020B0400000000000000" pitchFamily="50" charset="-128"/>
                </a:rPr>
                <a:t>３日前</a:t>
              </a:r>
              <a:r>
                <a:rPr lang="en-US" altLang="ja-JP" sz="600" b="1" dirty="0">
                  <a:solidFill>
                    <a:srgbClr val="000000"/>
                  </a:solidFill>
                  <a:latin typeface="BIZ UDPゴシック" panose="020B0400000000000000" pitchFamily="50" charset="-128"/>
                  <a:ea typeface="BIZ UDPゴシック" panose="020B0400000000000000" pitchFamily="50" charset="-128"/>
                </a:rPr>
                <a:t>〜</a:t>
              </a:r>
              <a:r>
                <a:rPr lang="ja-JP" altLang="en-US" sz="600" b="1" dirty="0">
                  <a:solidFill>
                    <a:srgbClr val="000000"/>
                  </a:solidFill>
                  <a:latin typeface="BIZ UDPゴシック" panose="020B0400000000000000" pitchFamily="50" charset="-128"/>
                  <a:ea typeface="BIZ UDPゴシック" panose="020B0400000000000000" pitchFamily="50" charset="-128"/>
                </a:rPr>
                <a:t>翌日</a:t>
              </a:r>
            </a:p>
          </p:txBody>
        </p:sp>
        <p:cxnSp>
          <p:nvCxnSpPr>
            <p:cNvPr id="72" name="直線コネクタ 71">
              <a:extLst>
                <a:ext uri="{FF2B5EF4-FFF2-40B4-BE49-F238E27FC236}">
                  <a16:creationId xmlns:a16="http://schemas.microsoft.com/office/drawing/2014/main" id="{1221C859-F01E-7A9E-5A10-B82BB76891A0}"/>
                </a:ext>
              </a:extLst>
            </p:cNvPr>
            <p:cNvCxnSpPr>
              <a:cxnSpLocks/>
            </p:cNvCxnSpPr>
            <p:nvPr/>
          </p:nvCxnSpPr>
          <p:spPr>
            <a:xfrm>
              <a:off x="2054206" y="1669035"/>
              <a:ext cx="0" cy="3389059"/>
            </a:xfrm>
            <a:prstGeom prst="line">
              <a:avLst/>
            </a:prstGeom>
            <a:noFill/>
            <a:ln w="6350" cap="flat" cmpd="sng" algn="ctr">
              <a:solidFill>
                <a:srgbClr val="0CA49D">
                  <a:alpha val="74902"/>
                </a:srgbClr>
              </a:solidFill>
              <a:prstDash val="sysDash"/>
            </a:ln>
            <a:effectLst/>
          </p:spPr>
        </p:cxnSp>
        <p:sp>
          <p:nvSpPr>
            <p:cNvPr id="73" name="四角形: 角を丸くする 72">
              <a:extLst>
                <a:ext uri="{FF2B5EF4-FFF2-40B4-BE49-F238E27FC236}">
                  <a16:creationId xmlns:a16="http://schemas.microsoft.com/office/drawing/2014/main" id="{B3FBFA25-6397-B22F-05CD-F162A00C6614}"/>
                </a:ext>
              </a:extLst>
            </p:cNvPr>
            <p:cNvSpPr/>
            <p:nvPr/>
          </p:nvSpPr>
          <p:spPr>
            <a:xfrm>
              <a:off x="1783079" y="3636277"/>
              <a:ext cx="78943" cy="256573"/>
            </a:xfrm>
            <a:prstGeom prst="roundRect">
              <a:avLst/>
            </a:prstGeom>
            <a:noFill/>
            <a:ln w="3175">
              <a:solidFill>
                <a:srgbClr val="009A46"/>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4" name="円/楕円 32">
              <a:extLst>
                <a:ext uri="{FF2B5EF4-FFF2-40B4-BE49-F238E27FC236}">
                  <a16:creationId xmlns:a16="http://schemas.microsoft.com/office/drawing/2014/main" id="{C6EC5082-13DA-0498-3BD8-DABEA45B2875}"/>
                </a:ext>
              </a:extLst>
            </p:cNvPr>
            <p:cNvSpPr/>
            <p:nvPr/>
          </p:nvSpPr>
          <p:spPr>
            <a:xfrm>
              <a:off x="2854068" y="4467758"/>
              <a:ext cx="618515" cy="315533"/>
            </a:xfrm>
            <a:prstGeom prst="ellipse">
              <a:avLst/>
            </a:prstGeom>
            <a:noFill/>
            <a:ln w="3175" cap="flat" cmpd="sng" algn="ctr">
              <a:solidFill>
                <a:srgbClr val="FF3300"/>
              </a:solidFill>
              <a:prstDash val="sysDot"/>
            </a:ln>
            <a:effectLst/>
          </p:spPr>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a:p>
          </p:txBody>
        </p:sp>
        <p:sp>
          <p:nvSpPr>
            <p:cNvPr id="75" name="四角形: 角を丸くする 74">
              <a:extLst>
                <a:ext uri="{FF2B5EF4-FFF2-40B4-BE49-F238E27FC236}">
                  <a16:creationId xmlns:a16="http://schemas.microsoft.com/office/drawing/2014/main" id="{81DE970E-50A2-5451-6950-3158AECAE94B}"/>
                </a:ext>
              </a:extLst>
            </p:cNvPr>
            <p:cNvSpPr/>
            <p:nvPr/>
          </p:nvSpPr>
          <p:spPr>
            <a:xfrm>
              <a:off x="1792856" y="4543288"/>
              <a:ext cx="78943" cy="205101"/>
            </a:xfrm>
            <a:prstGeom prst="roundRect">
              <a:avLst/>
            </a:prstGeom>
            <a:noFill/>
            <a:ln w="3175">
              <a:solidFill>
                <a:srgbClr val="009A46"/>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76" name="テキスト ボックス 18">
              <a:extLst>
                <a:ext uri="{FF2B5EF4-FFF2-40B4-BE49-F238E27FC236}">
                  <a16:creationId xmlns:a16="http://schemas.microsoft.com/office/drawing/2014/main" id="{40CBFAD1-0C1D-C9BE-3A7E-49E148CE0B83}"/>
                </a:ext>
              </a:extLst>
            </p:cNvPr>
            <p:cNvSpPr txBox="1">
              <a:spLocks noChangeArrowheads="1"/>
            </p:cNvSpPr>
            <p:nvPr/>
          </p:nvSpPr>
          <p:spPr bwMode="auto">
            <a:xfrm>
              <a:off x="3891763" y="3539655"/>
              <a:ext cx="630708" cy="126474"/>
            </a:xfrm>
            <a:prstGeom prst="rect">
              <a:avLst/>
            </a:prstGeom>
            <a:solidFill>
              <a:srgbClr val="F9D5FF"/>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75"/>
                </a:lnSpc>
                <a:spcBef>
                  <a:spcPct val="0"/>
                </a:spcBef>
                <a:spcAft>
                  <a:spcPct val="0"/>
                </a:spcAft>
              </a:pPr>
              <a:r>
                <a:rPr lang="en-US" altLang="ja-JP" sz="675" b="1" dirty="0" err="1">
                  <a:solidFill>
                    <a:srgbClr val="BDAB03"/>
                  </a:solidFill>
                  <a:latin typeface="BIZ UDPゴシック" panose="020B0400000000000000" pitchFamily="50" charset="-128"/>
                  <a:ea typeface="BIZ UDPゴシック" panose="020B0400000000000000" pitchFamily="50" charset="-128"/>
                </a:rPr>
                <a:t>TokyoFM</a:t>
              </a:r>
              <a:endParaRPr lang="ja-JP" altLang="en-US" sz="675" b="1" dirty="0">
                <a:solidFill>
                  <a:srgbClr val="BDAB03"/>
                </a:solidFill>
                <a:latin typeface="BIZ UDPゴシック" panose="020B0400000000000000" pitchFamily="50" charset="-128"/>
                <a:ea typeface="BIZ UDPゴシック" panose="020B0400000000000000" pitchFamily="50" charset="-128"/>
              </a:endParaRPr>
            </a:p>
          </p:txBody>
        </p:sp>
        <p:cxnSp>
          <p:nvCxnSpPr>
            <p:cNvPr id="77" name="直線矢印コネクタ 76">
              <a:extLst>
                <a:ext uri="{FF2B5EF4-FFF2-40B4-BE49-F238E27FC236}">
                  <a16:creationId xmlns:a16="http://schemas.microsoft.com/office/drawing/2014/main" id="{9C7D7804-F5F0-F8B5-7C57-F8F7188244BB}"/>
                </a:ext>
              </a:extLst>
            </p:cNvPr>
            <p:cNvCxnSpPr>
              <a:cxnSpLocks/>
              <a:stCxn id="76" idx="1"/>
            </p:cNvCxnSpPr>
            <p:nvPr/>
          </p:nvCxnSpPr>
          <p:spPr>
            <a:xfrm flipH="1">
              <a:off x="3519863" y="3602892"/>
              <a:ext cx="371900" cy="7150"/>
            </a:xfrm>
            <a:prstGeom prst="straightConnector1">
              <a:avLst/>
            </a:prstGeom>
            <a:noFill/>
            <a:ln w="6350" cap="flat" cmpd="sng" algn="ctr">
              <a:solidFill>
                <a:schemeClr val="accent4">
                  <a:lumMod val="60000"/>
                  <a:lumOff val="40000"/>
                </a:schemeClr>
              </a:solidFill>
              <a:prstDash val="solid"/>
              <a:tailEnd type="stealth"/>
            </a:ln>
            <a:effectLst/>
          </p:spPr>
        </p:cxnSp>
        <p:sp>
          <p:nvSpPr>
            <p:cNvPr id="78" name="テキスト ボックス 18">
              <a:extLst>
                <a:ext uri="{FF2B5EF4-FFF2-40B4-BE49-F238E27FC236}">
                  <a16:creationId xmlns:a16="http://schemas.microsoft.com/office/drawing/2014/main" id="{C1E802BF-03B4-4585-069F-2F5A7B2998E3}"/>
                </a:ext>
              </a:extLst>
            </p:cNvPr>
            <p:cNvSpPr txBox="1">
              <a:spLocks noChangeArrowheads="1"/>
            </p:cNvSpPr>
            <p:nvPr/>
          </p:nvSpPr>
          <p:spPr bwMode="auto">
            <a:xfrm>
              <a:off x="3068605" y="3151354"/>
              <a:ext cx="401585" cy="124442"/>
            </a:xfrm>
            <a:prstGeom prst="rect">
              <a:avLst/>
            </a:prstGeom>
            <a:solidFill>
              <a:srgbClr val="FFFD8F"/>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00"/>
                </a:lnSpc>
                <a:spcBef>
                  <a:spcPct val="0"/>
                </a:spcBef>
                <a:spcAft>
                  <a:spcPct val="0"/>
                </a:spcAft>
              </a:pPr>
              <a:r>
                <a:rPr lang="en-US" altLang="ja-JP" sz="675" b="1" dirty="0">
                  <a:solidFill>
                    <a:srgbClr val="000000"/>
                  </a:solidFill>
                  <a:latin typeface="BIZ UDPゴシック" panose="020B0400000000000000" pitchFamily="50" charset="-128"/>
                  <a:ea typeface="BIZ UDPゴシック" panose="020B0400000000000000" pitchFamily="50" charset="-128"/>
                </a:rPr>
                <a:t>1</a:t>
              </a:r>
              <a:r>
                <a:rPr lang="ja-JP" altLang="en-US" sz="675" b="1" dirty="0">
                  <a:solidFill>
                    <a:srgbClr val="000000"/>
                  </a:solidFill>
                  <a:latin typeface="BIZ UDPゴシック" panose="020B0400000000000000" pitchFamily="50" charset="-128"/>
                  <a:ea typeface="BIZ UDPゴシック" panose="020B0400000000000000" pitchFamily="50" charset="-128"/>
                </a:rPr>
                <a:t>日前</a:t>
              </a:r>
            </a:p>
          </p:txBody>
        </p:sp>
        <p:cxnSp>
          <p:nvCxnSpPr>
            <p:cNvPr id="79" name="直線矢印コネクタ 78">
              <a:extLst>
                <a:ext uri="{FF2B5EF4-FFF2-40B4-BE49-F238E27FC236}">
                  <a16:creationId xmlns:a16="http://schemas.microsoft.com/office/drawing/2014/main" id="{EA1B1592-3DA1-51C1-A65A-444A58F8ED74}"/>
                </a:ext>
              </a:extLst>
            </p:cNvPr>
            <p:cNvCxnSpPr>
              <a:cxnSpLocks/>
              <a:endCxn id="73" idx="0"/>
            </p:cNvCxnSpPr>
            <p:nvPr/>
          </p:nvCxnSpPr>
          <p:spPr>
            <a:xfrm>
              <a:off x="1395136" y="2665034"/>
              <a:ext cx="427415" cy="971243"/>
            </a:xfrm>
            <a:prstGeom prst="straightConnector1">
              <a:avLst/>
            </a:prstGeom>
            <a:noFill/>
            <a:ln w="3175" cap="flat" cmpd="sng" algn="ctr">
              <a:solidFill>
                <a:srgbClr val="15AF1C"/>
              </a:solidFill>
              <a:prstDash val="solid"/>
              <a:tailEnd type="stealth"/>
            </a:ln>
            <a:effectLst/>
          </p:spPr>
        </p:cxnSp>
        <p:cxnSp>
          <p:nvCxnSpPr>
            <p:cNvPr id="80" name="直線矢印コネクタ 79">
              <a:extLst>
                <a:ext uri="{FF2B5EF4-FFF2-40B4-BE49-F238E27FC236}">
                  <a16:creationId xmlns:a16="http://schemas.microsoft.com/office/drawing/2014/main" id="{D7AB622A-657C-AC8B-727E-15C3B53FB1FE}"/>
                </a:ext>
              </a:extLst>
            </p:cNvPr>
            <p:cNvCxnSpPr>
              <a:cxnSpLocks/>
            </p:cNvCxnSpPr>
            <p:nvPr/>
          </p:nvCxnSpPr>
          <p:spPr>
            <a:xfrm>
              <a:off x="1295516" y="2686393"/>
              <a:ext cx="527035" cy="1870362"/>
            </a:xfrm>
            <a:prstGeom prst="straightConnector1">
              <a:avLst/>
            </a:prstGeom>
            <a:noFill/>
            <a:ln w="3175" cap="flat" cmpd="sng" algn="ctr">
              <a:solidFill>
                <a:srgbClr val="15AF1C"/>
              </a:solidFill>
              <a:prstDash val="solid"/>
              <a:tailEnd type="stealth"/>
            </a:ln>
            <a:effectLst/>
          </p:spPr>
        </p:cxnSp>
        <p:sp>
          <p:nvSpPr>
            <p:cNvPr id="81" name="四角形: 角を丸くする 80">
              <a:extLst>
                <a:ext uri="{FF2B5EF4-FFF2-40B4-BE49-F238E27FC236}">
                  <a16:creationId xmlns:a16="http://schemas.microsoft.com/office/drawing/2014/main" id="{8244FEAB-A282-724F-17D8-5228F6300599}"/>
                </a:ext>
              </a:extLst>
            </p:cNvPr>
            <p:cNvSpPr/>
            <p:nvPr/>
          </p:nvSpPr>
          <p:spPr>
            <a:xfrm>
              <a:off x="2643510" y="2895852"/>
              <a:ext cx="78943" cy="191543"/>
            </a:xfrm>
            <a:prstGeom prst="roundRect">
              <a:avLst/>
            </a:prstGeom>
            <a:noFill/>
            <a:ln w="3175">
              <a:solidFill>
                <a:srgbClr val="009A46"/>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2" name="テキスト ボックス 18">
              <a:extLst>
                <a:ext uri="{FF2B5EF4-FFF2-40B4-BE49-F238E27FC236}">
                  <a16:creationId xmlns:a16="http://schemas.microsoft.com/office/drawing/2014/main" id="{2C919A3F-D7D5-3685-4BCC-844EFF531CC9}"/>
                </a:ext>
              </a:extLst>
            </p:cNvPr>
            <p:cNvSpPr txBox="1">
              <a:spLocks noChangeArrowheads="1"/>
            </p:cNvSpPr>
            <p:nvPr/>
          </p:nvSpPr>
          <p:spPr bwMode="auto">
            <a:xfrm>
              <a:off x="3024851" y="4827174"/>
              <a:ext cx="593063" cy="122127"/>
            </a:xfrm>
            <a:prstGeom prst="rect">
              <a:avLst/>
            </a:prstGeom>
            <a:solidFill>
              <a:srgbClr val="FFFD8F"/>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00"/>
                </a:lnSpc>
                <a:spcBef>
                  <a:spcPct val="0"/>
                </a:spcBef>
                <a:spcAft>
                  <a:spcPct val="0"/>
                </a:spcAft>
              </a:pPr>
              <a:r>
                <a:rPr lang="ja-JP" altLang="en-US" sz="600" b="1" dirty="0">
                  <a:solidFill>
                    <a:srgbClr val="000000"/>
                  </a:solidFill>
                  <a:latin typeface="BIZ UDPゴシック" panose="020B0400000000000000" pitchFamily="50" charset="-128"/>
                  <a:ea typeface="BIZ UDPゴシック" panose="020B0400000000000000" pitchFamily="50" charset="-128"/>
                </a:rPr>
                <a:t>３日前</a:t>
              </a:r>
              <a:r>
                <a:rPr lang="en-US" altLang="ja-JP" sz="600" b="1" dirty="0">
                  <a:solidFill>
                    <a:srgbClr val="000000"/>
                  </a:solidFill>
                  <a:latin typeface="BIZ UDPゴシック" panose="020B0400000000000000" pitchFamily="50" charset="-128"/>
                  <a:ea typeface="BIZ UDPゴシック" panose="020B0400000000000000" pitchFamily="50" charset="-128"/>
                </a:rPr>
                <a:t>〜</a:t>
              </a:r>
              <a:r>
                <a:rPr lang="ja-JP" altLang="en-US" sz="600" b="1" dirty="0">
                  <a:solidFill>
                    <a:srgbClr val="000000"/>
                  </a:solidFill>
                  <a:latin typeface="BIZ UDPゴシック" panose="020B0400000000000000" pitchFamily="50" charset="-128"/>
                  <a:ea typeface="BIZ UDPゴシック" panose="020B0400000000000000" pitchFamily="50" charset="-128"/>
                </a:rPr>
                <a:t>翌日</a:t>
              </a:r>
            </a:p>
          </p:txBody>
        </p:sp>
        <p:cxnSp>
          <p:nvCxnSpPr>
            <p:cNvPr id="83" name="直線コネクタ 82">
              <a:extLst>
                <a:ext uri="{FF2B5EF4-FFF2-40B4-BE49-F238E27FC236}">
                  <a16:creationId xmlns:a16="http://schemas.microsoft.com/office/drawing/2014/main" id="{37A5C224-20FD-4A93-2D4B-EE5669DDE4DB}"/>
                </a:ext>
              </a:extLst>
            </p:cNvPr>
            <p:cNvCxnSpPr>
              <a:cxnSpLocks/>
            </p:cNvCxnSpPr>
            <p:nvPr/>
          </p:nvCxnSpPr>
          <p:spPr>
            <a:xfrm>
              <a:off x="2891194" y="1669035"/>
              <a:ext cx="0" cy="3389059"/>
            </a:xfrm>
            <a:prstGeom prst="line">
              <a:avLst/>
            </a:prstGeom>
            <a:noFill/>
            <a:ln w="6350" cap="flat" cmpd="sng" algn="ctr">
              <a:solidFill>
                <a:srgbClr val="0CA49D">
                  <a:alpha val="74902"/>
                </a:srgbClr>
              </a:solidFill>
              <a:prstDash val="sysDash"/>
            </a:ln>
            <a:effectLst/>
          </p:spPr>
        </p:cxnSp>
        <p:pic>
          <p:nvPicPr>
            <p:cNvPr id="84" name="図 83">
              <a:extLst>
                <a:ext uri="{FF2B5EF4-FFF2-40B4-BE49-F238E27FC236}">
                  <a16:creationId xmlns:a16="http://schemas.microsoft.com/office/drawing/2014/main" id="{9316D575-5626-DCAD-7528-70D5FDD8A6F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25411" y="1822620"/>
              <a:ext cx="2020095" cy="708442"/>
            </a:xfrm>
            <a:prstGeom prst="rect">
              <a:avLst/>
            </a:prstGeom>
            <a:noFill/>
            <a:ln w="6350">
              <a:solidFill>
                <a:schemeClr val="tx1"/>
              </a:solidFill>
            </a:ln>
          </p:spPr>
        </p:pic>
        <p:sp>
          <p:nvSpPr>
            <p:cNvPr id="85" name="楕円 84">
              <a:extLst>
                <a:ext uri="{FF2B5EF4-FFF2-40B4-BE49-F238E27FC236}">
                  <a16:creationId xmlns:a16="http://schemas.microsoft.com/office/drawing/2014/main" id="{B69107C6-DF13-CD57-0F67-73B9F43C07CD}"/>
                </a:ext>
              </a:extLst>
            </p:cNvPr>
            <p:cNvSpPr/>
            <p:nvPr/>
          </p:nvSpPr>
          <p:spPr>
            <a:xfrm>
              <a:off x="3885793" y="1804901"/>
              <a:ext cx="628793" cy="124479"/>
            </a:xfrm>
            <a:prstGeom prst="ellipse">
              <a:avLst/>
            </a:prstGeom>
            <a:solidFill>
              <a:srgbClr val="F9D5FF"/>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675" b="1" dirty="0">
                  <a:solidFill>
                    <a:schemeClr val="tx1"/>
                  </a:solidFill>
                  <a:latin typeface="BIZ UDPゴシック" panose="020B0400000000000000" pitchFamily="50" charset="-128"/>
                  <a:ea typeface="BIZ UDPゴシック" panose="020B0400000000000000" pitchFamily="50" charset="-128"/>
                </a:rPr>
                <a:t>練馬局</a:t>
              </a:r>
            </a:p>
          </p:txBody>
        </p:sp>
        <p:sp>
          <p:nvSpPr>
            <p:cNvPr id="86" name="テキスト ボックス 18">
              <a:extLst>
                <a:ext uri="{FF2B5EF4-FFF2-40B4-BE49-F238E27FC236}">
                  <a16:creationId xmlns:a16="http://schemas.microsoft.com/office/drawing/2014/main" id="{CD890590-0B24-1FFA-A447-F7496431CA1E}"/>
                </a:ext>
              </a:extLst>
            </p:cNvPr>
            <p:cNvSpPr txBox="1">
              <a:spLocks noChangeArrowheads="1"/>
            </p:cNvSpPr>
            <p:nvPr/>
          </p:nvSpPr>
          <p:spPr bwMode="auto">
            <a:xfrm>
              <a:off x="3902786" y="2063005"/>
              <a:ext cx="630708" cy="126453"/>
            </a:xfrm>
            <a:prstGeom prst="rect">
              <a:avLst/>
            </a:prstGeom>
            <a:solidFill>
              <a:srgbClr val="F8CDFF"/>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75"/>
                </a:lnSpc>
                <a:spcBef>
                  <a:spcPct val="0"/>
                </a:spcBef>
                <a:spcAft>
                  <a:spcPct val="0"/>
                </a:spcAft>
              </a:pPr>
              <a:r>
                <a:rPr lang="en-US" altLang="ja-JP" sz="675" b="1" dirty="0">
                  <a:solidFill>
                    <a:srgbClr val="0000FF"/>
                  </a:solidFill>
                  <a:latin typeface="BIZ UDPゴシック" panose="020B0400000000000000" pitchFamily="50" charset="-128"/>
                  <a:ea typeface="BIZ UDPゴシック" panose="020B0400000000000000" pitchFamily="50" charset="-128"/>
                </a:rPr>
                <a:t>FM</a:t>
              </a:r>
              <a:r>
                <a:rPr lang="ja-JP" altLang="en-US" sz="675" b="1" dirty="0">
                  <a:solidFill>
                    <a:srgbClr val="0000FF"/>
                  </a:solidFill>
                  <a:latin typeface="BIZ UDPゴシック" panose="020B0400000000000000" pitchFamily="50" charset="-128"/>
                  <a:ea typeface="BIZ UDPゴシック" panose="020B0400000000000000" pitchFamily="50" charset="-128"/>
                </a:rPr>
                <a:t>横浜</a:t>
              </a:r>
            </a:p>
          </p:txBody>
        </p:sp>
        <p:sp>
          <p:nvSpPr>
            <p:cNvPr id="87" name="テキスト ボックス 18">
              <a:extLst>
                <a:ext uri="{FF2B5EF4-FFF2-40B4-BE49-F238E27FC236}">
                  <a16:creationId xmlns:a16="http://schemas.microsoft.com/office/drawing/2014/main" id="{C673E1F8-E78A-DA3A-0F27-D672A9021617}"/>
                </a:ext>
              </a:extLst>
            </p:cNvPr>
            <p:cNvSpPr txBox="1">
              <a:spLocks noChangeArrowheads="1"/>
            </p:cNvSpPr>
            <p:nvPr/>
          </p:nvSpPr>
          <p:spPr bwMode="auto">
            <a:xfrm>
              <a:off x="3899308" y="2178056"/>
              <a:ext cx="630708" cy="124479"/>
            </a:xfrm>
            <a:prstGeom prst="rect">
              <a:avLst/>
            </a:prstGeom>
            <a:solidFill>
              <a:srgbClr val="F9D5FF"/>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75"/>
                </a:lnSpc>
                <a:spcBef>
                  <a:spcPct val="0"/>
                </a:spcBef>
                <a:spcAft>
                  <a:spcPct val="0"/>
                </a:spcAft>
              </a:pPr>
              <a:r>
                <a:rPr lang="en-US" altLang="ja-JP" sz="675" b="1" dirty="0">
                  <a:solidFill>
                    <a:srgbClr val="FF0000"/>
                  </a:solidFill>
                  <a:latin typeface="BIZ UDPゴシック" panose="020B0400000000000000" pitchFamily="50" charset="-128"/>
                  <a:ea typeface="BIZ UDPゴシック" panose="020B0400000000000000" pitchFamily="50" charset="-128"/>
                </a:rPr>
                <a:t>FM</a:t>
              </a:r>
              <a:r>
                <a:rPr lang="ja-JP" altLang="en-US" sz="675" b="1" dirty="0">
                  <a:solidFill>
                    <a:srgbClr val="FF0000"/>
                  </a:solidFill>
                  <a:latin typeface="BIZ UDPゴシック" panose="020B0400000000000000" pitchFamily="50" charset="-128"/>
                  <a:ea typeface="BIZ UDPゴシック" panose="020B0400000000000000" pitchFamily="50" charset="-128"/>
                </a:rPr>
                <a:t>神奈川</a:t>
              </a:r>
            </a:p>
          </p:txBody>
        </p:sp>
        <p:sp>
          <p:nvSpPr>
            <p:cNvPr id="88" name="四角形: 角を丸くする 87">
              <a:extLst>
                <a:ext uri="{FF2B5EF4-FFF2-40B4-BE49-F238E27FC236}">
                  <a16:creationId xmlns:a16="http://schemas.microsoft.com/office/drawing/2014/main" id="{379FEB8A-EE31-E857-DB38-5059633C9C13}"/>
                </a:ext>
              </a:extLst>
            </p:cNvPr>
            <p:cNvSpPr/>
            <p:nvPr/>
          </p:nvSpPr>
          <p:spPr>
            <a:xfrm>
              <a:off x="1998439" y="1869860"/>
              <a:ext cx="1032686" cy="105608"/>
            </a:xfrm>
            <a:prstGeom prst="roundRect">
              <a:avLst/>
            </a:prstGeom>
            <a:noFill/>
            <a:ln w="6350">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89" name="円/楕円 32">
              <a:extLst>
                <a:ext uri="{FF2B5EF4-FFF2-40B4-BE49-F238E27FC236}">
                  <a16:creationId xmlns:a16="http://schemas.microsoft.com/office/drawing/2014/main" id="{12D82CC6-60AA-C474-387C-2AFA2401E7BD}"/>
                </a:ext>
              </a:extLst>
            </p:cNvPr>
            <p:cNvSpPr/>
            <p:nvPr/>
          </p:nvSpPr>
          <p:spPr>
            <a:xfrm>
              <a:off x="1936532" y="1926349"/>
              <a:ext cx="169951" cy="303219"/>
            </a:xfrm>
            <a:prstGeom prst="ellipse">
              <a:avLst/>
            </a:prstGeom>
            <a:noFill/>
            <a:ln w="3175" cap="flat" cmpd="sng" algn="ctr">
              <a:solidFill>
                <a:srgbClr val="FF3300"/>
              </a:solidFill>
              <a:prstDash val="sysDot"/>
            </a:ln>
            <a:effectLst/>
          </p:spPr>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a:p>
          </p:txBody>
        </p:sp>
        <p:sp>
          <p:nvSpPr>
            <p:cNvPr id="90" name="円/楕円 32">
              <a:extLst>
                <a:ext uri="{FF2B5EF4-FFF2-40B4-BE49-F238E27FC236}">
                  <a16:creationId xmlns:a16="http://schemas.microsoft.com/office/drawing/2014/main" id="{BAD181E4-AEF1-461E-AF40-81F0B004D65A}"/>
                </a:ext>
              </a:extLst>
            </p:cNvPr>
            <p:cNvSpPr/>
            <p:nvPr/>
          </p:nvSpPr>
          <p:spPr>
            <a:xfrm>
              <a:off x="3230156" y="1936053"/>
              <a:ext cx="199013" cy="335155"/>
            </a:xfrm>
            <a:prstGeom prst="ellipse">
              <a:avLst/>
            </a:prstGeom>
            <a:noFill/>
            <a:ln w="3175" cap="flat" cmpd="sng" algn="ctr">
              <a:solidFill>
                <a:srgbClr val="FF3300"/>
              </a:solidFill>
              <a:prstDash val="sysDot"/>
            </a:ln>
            <a:effectLst/>
          </p:spPr>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a:p>
          </p:txBody>
        </p:sp>
        <p:sp>
          <p:nvSpPr>
            <p:cNvPr id="91" name="円/楕円 32">
              <a:extLst>
                <a:ext uri="{FF2B5EF4-FFF2-40B4-BE49-F238E27FC236}">
                  <a16:creationId xmlns:a16="http://schemas.microsoft.com/office/drawing/2014/main" id="{84C13235-3405-71D4-BFFC-7805522EB600}"/>
                </a:ext>
              </a:extLst>
            </p:cNvPr>
            <p:cNvSpPr/>
            <p:nvPr/>
          </p:nvSpPr>
          <p:spPr>
            <a:xfrm>
              <a:off x="2637324" y="1854569"/>
              <a:ext cx="298790" cy="431243"/>
            </a:xfrm>
            <a:prstGeom prst="ellipse">
              <a:avLst/>
            </a:prstGeom>
            <a:noFill/>
            <a:ln w="3175" cap="flat" cmpd="sng" algn="ctr">
              <a:solidFill>
                <a:srgbClr val="FF3300"/>
              </a:solidFill>
              <a:prstDash val="sysDot"/>
            </a:ln>
            <a:effectLst/>
          </p:spPr>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a:p>
          </p:txBody>
        </p:sp>
        <p:cxnSp>
          <p:nvCxnSpPr>
            <p:cNvPr id="92" name="直線矢印コネクタ 91">
              <a:extLst>
                <a:ext uri="{FF2B5EF4-FFF2-40B4-BE49-F238E27FC236}">
                  <a16:creationId xmlns:a16="http://schemas.microsoft.com/office/drawing/2014/main" id="{EC7EF14E-508D-00F6-B3A5-10E437D3FF8D}"/>
                </a:ext>
              </a:extLst>
            </p:cNvPr>
            <p:cNvCxnSpPr>
              <a:cxnSpLocks/>
            </p:cNvCxnSpPr>
            <p:nvPr/>
          </p:nvCxnSpPr>
          <p:spPr>
            <a:xfrm>
              <a:off x="3361987" y="2232723"/>
              <a:ext cx="0" cy="137250"/>
            </a:xfrm>
            <a:prstGeom prst="straightConnector1">
              <a:avLst/>
            </a:prstGeom>
            <a:noFill/>
            <a:ln w="12700" cap="flat" cmpd="sng" algn="ctr">
              <a:solidFill>
                <a:srgbClr val="FF0000"/>
              </a:solidFill>
              <a:prstDash val="solid"/>
              <a:headEnd type="triangle"/>
              <a:tailEnd type="diamond"/>
            </a:ln>
            <a:effectLst/>
          </p:spPr>
        </p:cxnSp>
        <p:sp>
          <p:nvSpPr>
            <p:cNvPr id="93" name="楕円 92">
              <a:extLst>
                <a:ext uri="{FF2B5EF4-FFF2-40B4-BE49-F238E27FC236}">
                  <a16:creationId xmlns:a16="http://schemas.microsoft.com/office/drawing/2014/main" id="{FBA3536B-1353-E9F0-6FEE-F17FDDB04800}"/>
                </a:ext>
              </a:extLst>
            </p:cNvPr>
            <p:cNvSpPr/>
            <p:nvPr/>
          </p:nvSpPr>
          <p:spPr>
            <a:xfrm>
              <a:off x="3141550" y="1758351"/>
              <a:ext cx="455610" cy="117360"/>
            </a:xfrm>
            <a:prstGeom prst="ellipse">
              <a:avLst/>
            </a:prstGeom>
            <a:solidFill>
              <a:srgbClr val="CCFF33"/>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675" b="1" dirty="0">
                  <a:solidFill>
                    <a:srgbClr val="0000FF"/>
                  </a:solidFill>
                  <a:latin typeface="BIZ UDPゴシック" panose="020B0400000000000000" pitchFamily="50" charset="-128"/>
                  <a:ea typeface="BIZ UDPゴシック" panose="020B0400000000000000" pitchFamily="50" charset="-128"/>
                </a:rPr>
                <a:t>発震</a:t>
              </a:r>
            </a:p>
          </p:txBody>
        </p:sp>
        <p:sp>
          <p:nvSpPr>
            <p:cNvPr id="94" name="テキスト ボックス 18">
              <a:extLst>
                <a:ext uri="{FF2B5EF4-FFF2-40B4-BE49-F238E27FC236}">
                  <a16:creationId xmlns:a16="http://schemas.microsoft.com/office/drawing/2014/main" id="{CF57DC86-31EF-1184-AC3C-F9214DCEA8AD}"/>
                </a:ext>
              </a:extLst>
            </p:cNvPr>
            <p:cNvSpPr txBox="1">
              <a:spLocks noChangeArrowheads="1"/>
            </p:cNvSpPr>
            <p:nvPr/>
          </p:nvSpPr>
          <p:spPr bwMode="auto">
            <a:xfrm>
              <a:off x="2566156" y="2239127"/>
              <a:ext cx="401585" cy="124442"/>
            </a:xfrm>
            <a:prstGeom prst="rect">
              <a:avLst/>
            </a:prstGeom>
            <a:solidFill>
              <a:srgbClr val="FFFD8F"/>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00"/>
                </a:lnSpc>
                <a:spcBef>
                  <a:spcPct val="0"/>
                </a:spcBef>
                <a:spcAft>
                  <a:spcPct val="0"/>
                </a:spcAft>
              </a:pPr>
              <a:r>
                <a:rPr lang="ja-JP" altLang="en-US" sz="675" b="1" dirty="0">
                  <a:solidFill>
                    <a:srgbClr val="000000"/>
                  </a:solidFill>
                  <a:latin typeface="BIZ UDPゴシック" panose="020B0400000000000000" pitchFamily="50" charset="-128"/>
                  <a:ea typeface="BIZ UDPゴシック" panose="020B0400000000000000" pitchFamily="50" charset="-128"/>
                </a:rPr>
                <a:t>５日前</a:t>
              </a:r>
            </a:p>
          </p:txBody>
        </p:sp>
        <p:sp>
          <p:nvSpPr>
            <p:cNvPr id="95" name="テキスト ボックス 18">
              <a:extLst>
                <a:ext uri="{FF2B5EF4-FFF2-40B4-BE49-F238E27FC236}">
                  <a16:creationId xmlns:a16="http://schemas.microsoft.com/office/drawing/2014/main" id="{4455C694-24D7-83E0-CF36-CE61099518A3}"/>
                </a:ext>
              </a:extLst>
            </p:cNvPr>
            <p:cNvSpPr txBox="1">
              <a:spLocks noChangeArrowheads="1"/>
            </p:cNvSpPr>
            <p:nvPr/>
          </p:nvSpPr>
          <p:spPr bwMode="auto">
            <a:xfrm>
              <a:off x="2972076" y="2399479"/>
              <a:ext cx="576140" cy="124442"/>
            </a:xfrm>
            <a:prstGeom prst="rect">
              <a:avLst/>
            </a:prstGeom>
            <a:solidFill>
              <a:srgbClr val="FFFD8F"/>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00"/>
                </a:lnSpc>
                <a:spcBef>
                  <a:spcPct val="0"/>
                </a:spcBef>
                <a:spcAft>
                  <a:spcPct val="0"/>
                </a:spcAft>
              </a:pPr>
              <a:r>
                <a:rPr lang="en-US" altLang="ja-JP" sz="600" b="1" dirty="0">
                  <a:solidFill>
                    <a:srgbClr val="000000"/>
                  </a:solidFill>
                  <a:latin typeface="BIZ UDPゴシック" panose="020B0400000000000000" pitchFamily="50" charset="-128"/>
                  <a:ea typeface="BIZ UDPゴシック" panose="020B0400000000000000" pitchFamily="50" charset="-128"/>
                </a:rPr>
                <a:t>1</a:t>
              </a:r>
              <a:r>
                <a:rPr lang="ja-JP" altLang="en-US" sz="600" b="1" dirty="0">
                  <a:solidFill>
                    <a:srgbClr val="000000"/>
                  </a:solidFill>
                  <a:latin typeface="BIZ UDPゴシック" panose="020B0400000000000000" pitchFamily="50" charset="-128"/>
                  <a:ea typeface="BIZ UDPゴシック" panose="020B0400000000000000" pitchFamily="50" charset="-128"/>
                </a:rPr>
                <a:t>日前</a:t>
              </a:r>
              <a:r>
                <a:rPr lang="en-US" altLang="ja-JP" sz="600" b="1" dirty="0">
                  <a:solidFill>
                    <a:srgbClr val="000000"/>
                  </a:solidFill>
                  <a:latin typeface="BIZ UDPゴシック" panose="020B0400000000000000" pitchFamily="50" charset="-128"/>
                  <a:ea typeface="BIZ UDPゴシック" panose="020B0400000000000000" pitchFamily="50" charset="-128"/>
                </a:rPr>
                <a:t>〜</a:t>
              </a:r>
              <a:r>
                <a:rPr lang="ja-JP" altLang="en-US" sz="600" b="1" dirty="0">
                  <a:solidFill>
                    <a:srgbClr val="000000"/>
                  </a:solidFill>
                  <a:latin typeface="BIZ UDPゴシック" panose="020B0400000000000000" pitchFamily="50" charset="-128"/>
                  <a:ea typeface="BIZ UDPゴシック" panose="020B0400000000000000" pitchFamily="50" charset="-128"/>
                </a:rPr>
                <a:t>当日</a:t>
              </a:r>
            </a:p>
          </p:txBody>
        </p:sp>
        <p:sp>
          <p:nvSpPr>
            <p:cNvPr id="96" name="テキスト ボックス 18">
              <a:extLst>
                <a:ext uri="{FF2B5EF4-FFF2-40B4-BE49-F238E27FC236}">
                  <a16:creationId xmlns:a16="http://schemas.microsoft.com/office/drawing/2014/main" id="{4D13A07E-E3F4-057C-0EB8-A3F7BF58FC60}"/>
                </a:ext>
              </a:extLst>
            </p:cNvPr>
            <p:cNvSpPr txBox="1">
              <a:spLocks noChangeArrowheads="1"/>
            </p:cNvSpPr>
            <p:nvPr/>
          </p:nvSpPr>
          <p:spPr bwMode="auto">
            <a:xfrm>
              <a:off x="1885297" y="2235430"/>
              <a:ext cx="438215" cy="124442"/>
            </a:xfrm>
            <a:prstGeom prst="rect">
              <a:avLst/>
            </a:prstGeom>
            <a:solidFill>
              <a:srgbClr val="FFFD8F"/>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00"/>
                </a:lnSpc>
                <a:spcBef>
                  <a:spcPct val="0"/>
                </a:spcBef>
                <a:spcAft>
                  <a:spcPct val="0"/>
                </a:spcAft>
              </a:pPr>
              <a:r>
                <a:rPr lang="en-US" altLang="ja-JP" sz="675" b="1" dirty="0">
                  <a:solidFill>
                    <a:srgbClr val="000000"/>
                  </a:solidFill>
                  <a:latin typeface="BIZ UDPゴシック" panose="020B0400000000000000" pitchFamily="50" charset="-128"/>
                  <a:ea typeface="BIZ UDPゴシック" panose="020B0400000000000000" pitchFamily="50" charset="-128"/>
                </a:rPr>
                <a:t>10</a:t>
              </a:r>
              <a:r>
                <a:rPr lang="ja-JP" altLang="en-US" sz="675" b="1" dirty="0">
                  <a:solidFill>
                    <a:srgbClr val="000000"/>
                  </a:solidFill>
                  <a:latin typeface="BIZ UDPゴシック" panose="020B0400000000000000" pitchFamily="50" charset="-128"/>
                  <a:ea typeface="BIZ UDPゴシック" panose="020B0400000000000000" pitchFamily="50" charset="-128"/>
                </a:rPr>
                <a:t>日前</a:t>
              </a:r>
            </a:p>
          </p:txBody>
        </p:sp>
        <p:cxnSp>
          <p:nvCxnSpPr>
            <p:cNvPr id="97" name="直線矢印コネクタ 96">
              <a:extLst>
                <a:ext uri="{FF2B5EF4-FFF2-40B4-BE49-F238E27FC236}">
                  <a16:creationId xmlns:a16="http://schemas.microsoft.com/office/drawing/2014/main" id="{411A762D-BC51-69E9-E20B-C447D37E624C}"/>
                </a:ext>
              </a:extLst>
            </p:cNvPr>
            <p:cNvCxnSpPr>
              <a:cxnSpLocks/>
              <a:stCxn id="98" idx="1"/>
            </p:cNvCxnSpPr>
            <p:nvPr/>
          </p:nvCxnSpPr>
          <p:spPr>
            <a:xfrm flipH="1" flipV="1">
              <a:off x="3555658" y="2186536"/>
              <a:ext cx="338580" cy="184181"/>
            </a:xfrm>
            <a:prstGeom prst="straightConnector1">
              <a:avLst/>
            </a:prstGeom>
            <a:noFill/>
            <a:ln w="6350" cap="flat" cmpd="sng" algn="ctr">
              <a:solidFill>
                <a:srgbClr val="FF00FF"/>
              </a:solidFill>
              <a:prstDash val="solid"/>
              <a:tailEnd type="stealth"/>
            </a:ln>
            <a:effectLst/>
          </p:spPr>
        </p:cxnSp>
        <p:sp>
          <p:nvSpPr>
            <p:cNvPr id="98" name="テキスト ボックス 18">
              <a:extLst>
                <a:ext uri="{FF2B5EF4-FFF2-40B4-BE49-F238E27FC236}">
                  <a16:creationId xmlns:a16="http://schemas.microsoft.com/office/drawing/2014/main" id="{853223D5-97E2-8FA8-9FCB-872D98FAEB96}"/>
                </a:ext>
              </a:extLst>
            </p:cNvPr>
            <p:cNvSpPr txBox="1">
              <a:spLocks noChangeArrowheads="1"/>
            </p:cNvSpPr>
            <p:nvPr/>
          </p:nvSpPr>
          <p:spPr bwMode="auto">
            <a:xfrm>
              <a:off x="3894238" y="2308477"/>
              <a:ext cx="630708" cy="124479"/>
            </a:xfrm>
            <a:prstGeom prst="rect">
              <a:avLst/>
            </a:prstGeom>
            <a:solidFill>
              <a:srgbClr val="F9D5FF"/>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75"/>
                </a:lnSpc>
                <a:spcBef>
                  <a:spcPct val="0"/>
                </a:spcBef>
                <a:spcAft>
                  <a:spcPct val="0"/>
                </a:spcAft>
              </a:pPr>
              <a:r>
                <a:rPr lang="en-US" altLang="ja-JP" sz="675" b="1" dirty="0">
                  <a:solidFill>
                    <a:srgbClr val="FF33CC"/>
                  </a:solidFill>
                  <a:latin typeface="BIZ UDPゴシック" panose="020B0400000000000000" pitchFamily="50" charset="-128"/>
                  <a:ea typeface="BIZ UDPゴシック" panose="020B0400000000000000" pitchFamily="50" charset="-128"/>
                </a:rPr>
                <a:t>NHK</a:t>
              </a:r>
              <a:r>
                <a:rPr lang="ja-JP" altLang="en-US" sz="675" b="1" dirty="0">
                  <a:solidFill>
                    <a:srgbClr val="FF33CC"/>
                  </a:solidFill>
                  <a:latin typeface="BIZ UDPゴシック" panose="020B0400000000000000" pitchFamily="50" charset="-128"/>
                  <a:ea typeface="BIZ UDPゴシック" panose="020B0400000000000000" pitchFamily="50" charset="-128"/>
                </a:rPr>
                <a:t>水戸</a:t>
              </a:r>
            </a:p>
          </p:txBody>
        </p:sp>
        <p:cxnSp>
          <p:nvCxnSpPr>
            <p:cNvPr id="99" name="直線矢印コネクタ 98">
              <a:extLst>
                <a:ext uri="{FF2B5EF4-FFF2-40B4-BE49-F238E27FC236}">
                  <a16:creationId xmlns:a16="http://schemas.microsoft.com/office/drawing/2014/main" id="{665CD7C3-DFB2-DEE3-3CA6-F8EB8B397741}"/>
                </a:ext>
              </a:extLst>
            </p:cNvPr>
            <p:cNvCxnSpPr>
              <a:cxnSpLocks/>
              <a:stCxn id="86" idx="1"/>
            </p:cNvCxnSpPr>
            <p:nvPr/>
          </p:nvCxnSpPr>
          <p:spPr>
            <a:xfrm flipH="1" flipV="1">
              <a:off x="3558433" y="1985084"/>
              <a:ext cx="344353" cy="141148"/>
            </a:xfrm>
            <a:prstGeom prst="straightConnector1">
              <a:avLst/>
            </a:prstGeom>
            <a:noFill/>
            <a:ln w="6350" cap="flat" cmpd="sng" algn="ctr">
              <a:solidFill>
                <a:srgbClr val="0000FF"/>
              </a:solidFill>
              <a:prstDash val="solid"/>
              <a:tailEnd type="stealth"/>
            </a:ln>
            <a:effectLst/>
          </p:spPr>
        </p:cxnSp>
        <p:cxnSp>
          <p:nvCxnSpPr>
            <p:cNvPr id="100" name="直線矢印コネクタ 99">
              <a:extLst>
                <a:ext uri="{FF2B5EF4-FFF2-40B4-BE49-F238E27FC236}">
                  <a16:creationId xmlns:a16="http://schemas.microsoft.com/office/drawing/2014/main" id="{E0200690-E748-B2AD-3991-E5F2D057507D}"/>
                </a:ext>
              </a:extLst>
            </p:cNvPr>
            <p:cNvCxnSpPr>
              <a:cxnSpLocks/>
              <a:stCxn id="87" idx="1"/>
            </p:cNvCxnSpPr>
            <p:nvPr/>
          </p:nvCxnSpPr>
          <p:spPr>
            <a:xfrm flipH="1" flipV="1">
              <a:off x="3560728" y="2066269"/>
              <a:ext cx="338580" cy="174027"/>
            </a:xfrm>
            <a:prstGeom prst="straightConnector1">
              <a:avLst/>
            </a:prstGeom>
            <a:noFill/>
            <a:ln w="6350" cap="flat" cmpd="sng" algn="ctr">
              <a:solidFill>
                <a:srgbClr val="EE0000"/>
              </a:solidFill>
              <a:prstDash val="solid"/>
              <a:tailEnd type="stealth"/>
            </a:ln>
            <a:effectLst/>
          </p:spPr>
        </p:cxnSp>
        <p:sp>
          <p:nvSpPr>
            <p:cNvPr id="101" name="テキスト ボックス 18">
              <a:extLst>
                <a:ext uri="{FF2B5EF4-FFF2-40B4-BE49-F238E27FC236}">
                  <a16:creationId xmlns:a16="http://schemas.microsoft.com/office/drawing/2014/main" id="{B6341435-FC3A-F7B2-7632-F4F161AB1E2F}"/>
                </a:ext>
              </a:extLst>
            </p:cNvPr>
            <p:cNvSpPr txBox="1">
              <a:spLocks noChangeArrowheads="1"/>
            </p:cNvSpPr>
            <p:nvPr/>
          </p:nvSpPr>
          <p:spPr bwMode="auto">
            <a:xfrm>
              <a:off x="3902786" y="1932146"/>
              <a:ext cx="630708" cy="119257"/>
            </a:xfrm>
            <a:prstGeom prst="rect">
              <a:avLst/>
            </a:prstGeom>
            <a:solidFill>
              <a:srgbClr val="F8CDFF"/>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00"/>
                </a:lnSpc>
                <a:spcBef>
                  <a:spcPct val="0"/>
                </a:spcBef>
                <a:spcAft>
                  <a:spcPct val="0"/>
                </a:spcAft>
              </a:pPr>
              <a:r>
                <a:rPr lang="en-US" altLang="ja-JP" sz="675" b="1" dirty="0" err="1">
                  <a:solidFill>
                    <a:srgbClr val="00B050"/>
                  </a:solidFill>
                  <a:latin typeface="BIZ UDPゴシック" panose="020B0400000000000000" pitchFamily="50" charset="-128"/>
                  <a:ea typeface="BIZ UDPゴシック" panose="020B0400000000000000" pitchFamily="50" charset="-128"/>
                </a:rPr>
                <a:t>Jwave</a:t>
              </a:r>
              <a:endParaRPr lang="ja-JP" altLang="en-US" sz="675" b="1" dirty="0">
                <a:solidFill>
                  <a:srgbClr val="00B050"/>
                </a:solidFill>
                <a:latin typeface="BIZ UDPゴシック" panose="020B0400000000000000" pitchFamily="50" charset="-128"/>
                <a:ea typeface="BIZ UDPゴシック" panose="020B0400000000000000" pitchFamily="50" charset="-128"/>
              </a:endParaRPr>
            </a:p>
          </p:txBody>
        </p:sp>
        <p:cxnSp>
          <p:nvCxnSpPr>
            <p:cNvPr id="102" name="直線矢印コネクタ 101">
              <a:extLst>
                <a:ext uri="{FF2B5EF4-FFF2-40B4-BE49-F238E27FC236}">
                  <a16:creationId xmlns:a16="http://schemas.microsoft.com/office/drawing/2014/main" id="{AD3756D3-682D-934D-FEB2-517FC03AD583}"/>
                </a:ext>
              </a:extLst>
            </p:cNvPr>
            <p:cNvCxnSpPr>
              <a:cxnSpLocks/>
              <a:stCxn id="101" idx="1"/>
            </p:cNvCxnSpPr>
            <p:nvPr/>
          </p:nvCxnSpPr>
          <p:spPr>
            <a:xfrm flipH="1" flipV="1">
              <a:off x="3537881" y="1931236"/>
              <a:ext cx="364905" cy="60539"/>
            </a:xfrm>
            <a:prstGeom prst="straightConnector1">
              <a:avLst/>
            </a:prstGeom>
            <a:noFill/>
            <a:ln w="6350" cap="flat" cmpd="sng" algn="ctr">
              <a:solidFill>
                <a:srgbClr val="00B050"/>
              </a:solidFill>
              <a:prstDash val="solid"/>
              <a:tailEnd type="stealth"/>
            </a:ln>
            <a:effectLst/>
          </p:spPr>
        </p:cxnSp>
        <p:cxnSp>
          <p:nvCxnSpPr>
            <p:cNvPr id="103" name="直線矢印コネクタ 102">
              <a:extLst>
                <a:ext uri="{FF2B5EF4-FFF2-40B4-BE49-F238E27FC236}">
                  <a16:creationId xmlns:a16="http://schemas.microsoft.com/office/drawing/2014/main" id="{2B6CE17A-7DAC-8276-9A71-FABD83B7CDEC}"/>
                </a:ext>
              </a:extLst>
            </p:cNvPr>
            <p:cNvCxnSpPr>
              <a:cxnSpLocks/>
            </p:cNvCxnSpPr>
            <p:nvPr/>
          </p:nvCxnSpPr>
          <p:spPr>
            <a:xfrm>
              <a:off x="1434334" y="2748962"/>
              <a:ext cx="1210680" cy="861080"/>
            </a:xfrm>
            <a:prstGeom prst="straightConnector1">
              <a:avLst/>
            </a:prstGeom>
            <a:noFill/>
            <a:ln w="3175" cap="flat" cmpd="sng" algn="ctr">
              <a:solidFill>
                <a:srgbClr val="15AF1C"/>
              </a:solidFill>
              <a:prstDash val="solid"/>
              <a:tailEnd type="stealth"/>
            </a:ln>
            <a:effectLst/>
          </p:spPr>
        </p:cxnSp>
        <p:cxnSp>
          <p:nvCxnSpPr>
            <p:cNvPr id="104" name="直線矢印コネクタ 103">
              <a:extLst>
                <a:ext uri="{FF2B5EF4-FFF2-40B4-BE49-F238E27FC236}">
                  <a16:creationId xmlns:a16="http://schemas.microsoft.com/office/drawing/2014/main" id="{141893CB-40D7-2293-494B-0E768515677D}"/>
                </a:ext>
              </a:extLst>
            </p:cNvPr>
            <p:cNvCxnSpPr>
              <a:cxnSpLocks/>
              <a:stCxn id="48" idx="2"/>
              <a:endCxn id="35" idx="0"/>
            </p:cNvCxnSpPr>
            <p:nvPr/>
          </p:nvCxnSpPr>
          <p:spPr>
            <a:xfrm>
              <a:off x="1284349" y="2764203"/>
              <a:ext cx="1400137" cy="1781443"/>
            </a:xfrm>
            <a:prstGeom prst="straightConnector1">
              <a:avLst/>
            </a:prstGeom>
            <a:noFill/>
            <a:ln w="3175" cap="flat" cmpd="sng" algn="ctr">
              <a:solidFill>
                <a:srgbClr val="15AF1C"/>
              </a:solidFill>
              <a:prstDash val="solid"/>
              <a:tailEnd type="stealth"/>
            </a:ln>
            <a:effectLst/>
          </p:spPr>
        </p:cxnSp>
      </p:grpSp>
      <p:grpSp>
        <p:nvGrpSpPr>
          <p:cNvPr id="105" name="グループ化 104">
            <a:extLst>
              <a:ext uri="{FF2B5EF4-FFF2-40B4-BE49-F238E27FC236}">
                <a16:creationId xmlns:a16="http://schemas.microsoft.com/office/drawing/2014/main" id="{C4BE797A-A48E-8A67-0F12-6F2D8AC62685}"/>
              </a:ext>
            </a:extLst>
          </p:cNvPr>
          <p:cNvGrpSpPr/>
          <p:nvPr/>
        </p:nvGrpSpPr>
        <p:grpSpPr>
          <a:xfrm>
            <a:off x="3689406" y="1908919"/>
            <a:ext cx="5082656" cy="4844206"/>
            <a:chOff x="3064274" y="1200521"/>
            <a:chExt cx="5082656" cy="4844206"/>
          </a:xfrm>
        </p:grpSpPr>
        <p:pic>
          <p:nvPicPr>
            <p:cNvPr id="106" name="図 105">
              <a:extLst>
                <a:ext uri="{FF2B5EF4-FFF2-40B4-BE49-F238E27FC236}">
                  <a16:creationId xmlns:a16="http://schemas.microsoft.com/office/drawing/2014/main" id="{F4F4AF78-55F8-9422-5927-7D5D648F5DEF}"/>
                </a:ext>
              </a:extLst>
            </p:cNvPr>
            <p:cNvPicPr>
              <a:picLocks noChangeAspect="1"/>
            </p:cNvPicPr>
            <p:nvPr/>
          </p:nvPicPr>
          <p:blipFill>
            <a:blip r:embed="rId6"/>
            <a:stretch>
              <a:fillRect/>
            </a:stretch>
          </p:blipFill>
          <p:spPr>
            <a:xfrm>
              <a:off x="3316750" y="1243802"/>
              <a:ext cx="4830180" cy="4704125"/>
            </a:xfrm>
            <a:prstGeom prst="rect">
              <a:avLst/>
            </a:prstGeom>
          </p:spPr>
        </p:pic>
        <p:sp>
          <p:nvSpPr>
            <p:cNvPr id="107" name="Rectangle 5">
              <a:extLst>
                <a:ext uri="{FF2B5EF4-FFF2-40B4-BE49-F238E27FC236}">
                  <a16:creationId xmlns:a16="http://schemas.microsoft.com/office/drawing/2014/main" id="{B201AB5E-4533-2120-10DC-53277191572B}"/>
                </a:ext>
              </a:extLst>
            </p:cNvPr>
            <p:cNvSpPr>
              <a:spLocks noChangeArrowheads="1"/>
            </p:cNvSpPr>
            <p:nvPr/>
          </p:nvSpPr>
          <p:spPr bwMode="auto">
            <a:xfrm>
              <a:off x="3290888" y="5488395"/>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ja-JP" altLang="en-US" sz="1350"/>
            </a:p>
          </p:txBody>
        </p:sp>
        <p:sp>
          <p:nvSpPr>
            <p:cNvPr id="108" name="五角形 107">
              <a:extLst>
                <a:ext uri="{FF2B5EF4-FFF2-40B4-BE49-F238E27FC236}">
                  <a16:creationId xmlns:a16="http://schemas.microsoft.com/office/drawing/2014/main" id="{12780BD0-6AFD-EA2B-8ED0-CA39AE8ACDF1}"/>
                </a:ext>
              </a:extLst>
            </p:cNvPr>
            <p:cNvSpPr/>
            <p:nvPr/>
          </p:nvSpPr>
          <p:spPr>
            <a:xfrm>
              <a:off x="6340946" y="4145259"/>
              <a:ext cx="97766" cy="95218"/>
            </a:xfrm>
            <a:prstGeom prst="pentagon">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09" name="ドーナツ 16">
              <a:extLst>
                <a:ext uri="{FF2B5EF4-FFF2-40B4-BE49-F238E27FC236}">
                  <a16:creationId xmlns:a16="http://schemas.microsoft.com/office/drawing/2014/main" id="{616278C7-97E4-560A-BD49-A483EC1944B2}"/>
                </a:ext>
              </a:extLst>
            </p:cNvPr>
            <p:cNvSpPr/>
            <p:nvPr/>
          </p:nvSpPr>
          <p:spPr>
            <a:xfrm>
              <a:off x="4845701" y="4969224"/>
              <a:ext cx="106680" cy="106680"/>
            </a:xfrm>
            <a:prstGeom prst="donu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dirty="0"/>
            </a:p>
          </p:txBody>
        </p:sp>
        <p:sp>
          <p:nvSpPr>
            <p:cNvPr id="110" name="テキスト ボックス 18">
              <a:extLst>
                <a:ext uri="{FF2B5EF4-FFF2-40B4-BE49-F238E27FC236}">
                  <a16:creationId xmlns:a16="http://schemas.microsoft.com/office/drawing/2014/main" id="{73486BE6-12CE-0B7F-64B8-C011F6AB207D}"/>
                </a:ext>
              </a:extLst>
            </p:cNvPr>
            <p:cNvSpPr txBox="1">
              <a:spLocks noChangeArrowheads="1"/>
            </p:cNvSpPr>
            <p:nvPr/>
          </p:nvSpPr>
          <p:spPr bwMode="auto">
            <a:xfrm>
              <a:off x="6184194" y="5787953"/>
              <a:ext cx="1962736" cy="196304"/>
            </a:xfrm>
            <a:prstGeom prst="rect">
              <a:avLst/>
            </a:prstGeom>
            <a:solidFill>
              <a:srgbClr val="90FEC4"/>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spcBef>
                  <a:spcPct val="0"/>
                </a:spcBef>
                <a:spcAft>
                  <a:spcPct val="0"/>
                </a:spcAft>
              </a:pPr>
              <a:r>
                <a:rPr lang="ja-JP" altLang="en-US" sz="900" b="1" dirty="0">
                  <a:latin typeface="BIZ UDPゴシック" panose="020B0400000000000000" pitchFamily="50" charset="-128"/>
                  <a:ea typeface="BIZ UDPゴシック" panose="020B0400000000000000" pitchFamily="50" charset="-128"/>
                </a:rPr>
                <a:t>図は気象庁震度データベースより</a:t>
              </a:r>
            </a:p>
          </p:txBody>
        </p:sp>
        <p:sp>
          <p:nvSpPr>
            <p:cNvPr id="111" name="テキスト ボックス 23">
              <a:extLst>
                <a:ext uri="{FF2B5EF4-FFF2-40B4-BE49-F238E27FC236}">
                  <a16:creationId xmlns:a16="http://schemas.microsoft.com/office/drawing/2014/main" id="{54637A79-0455-7EA5-6DB5-E831A269DE0D}"/>
                </a:ext>
              </a:extLst>
            </p:cNvPr>
            <p:cNvSpPr txBox="1">
              <a:spLocks noChangeArrowheads="1"/>
            </p:cNvSpPr>
            <p:nvPr/>
          </p:nvSpPr>
          <p:spPr bwMode="auto">
            <a:xfrm>
              <a:off x="4685407" y="5384560"/>
              <a:ext cx="360068" cy="173831"/>
            </a:xfrm>
            <a:prstGeom prst="rect">
              <a:avLst/>
            </a:prstGeom>
            <a:solidFill>
              <a:srgbClr val="FDC3F7"/>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spcBef>
                  <a:spcPct val="0"/>
                </a:spcBef>
                <a:spcAft>
                  <a:spcPct val="0"/>
                </a:spcAft>
              </a:pPr>
              <a:r>
                <a:rPr lang="ja-JP" altLang="en-US" sz="750" b="1" dirty="0">
                  <a:latin typeface="BIZ UDPゴシック" panose="020B0400000000000000" pitchFamily="50" charset="-128"/>
                  <a:ea typeface="BIZ UDPゴシック" panose="020B0400000000000000" pitchFamily="50" charset="-128"/>
                </a:rPr>
                <a:t>走向</a:t>
              </a:r>
            </a:p>
          </p:txBody>
        </p:sp>
        <p:sp>
          <p:nvSpPr>
            <p:cNvPr id="112" name="星: 7 pt 111">
              <a:extLst>
                <a:ext uri="{FF2B5EF4-FFF2-40B4-BE49-F238E27FC236}">
                  <a16:creationId xmlns:a16="http://schemas.microsoft.com/office/drawing/2014/main" id="{726AB6E0-BC0F-9036-EB62-97966A588034}"/>
                </a:ext>
              </a:extLst>
            </p:cNvPr>
            <p:cNvSpPr/>
            <p:nvPr/>
          </p:nvSpPr>
          <p:spPr>
            <a:xfrm>
              <a:off x="5970793" y="5078021"/>
              <a:ext cx="424578" cy="372120"/>
            </a:xfrm>
            <a:prstGeom prst="star7">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a:solidFill>
                    <a:srgbClr val="FF0000"/>
                  </a:solidFill>
                  <a:latin typeface="BIZ UDゴシック" panose="020B0400000000000000" pitchFamily="49" charset="-128"/>
                  <a:ea typeface="BIZ UDゴシック" panose="020B0400000000000000" pitchFamily="49" charset="-128"/>
                </a:rPr>
                <a:t>震源</a:t>
              </a:r>
            </a:p>
          </p:txBody>
        </p:sp>
        <p:sp>
          <p:nvSpPr>
            <p:cNvPr id="113" name="楕円 112">
              <a:extLst>
                <a:ext uri="{FF2B5EF4-FFF2-40B4-BE49-F238E27FC236}">
                  <a16:creationId xmlns:a16="http://schemas.microsoft.com/office/drawing/2014/main" id="{489B6A18-4704-F83B-87CD-50AAAABFB8DE}"/>
                </a:ext>
              </a:extLst>
            </p:cNvPr>
            <p:cNvSpPr/>
            <p:nvPr/>
          </p:nvSpPr>
          <p:spPr>
            <a:xfrm rot="18147290">
              <a:off x="6293750" y="3817081"/>
              <a:ext cx="622600" cy="170786"/>
            </a:xfrm>
            <a:prstGeom prst="ellipse">
              <a:avLst/>
            </a:prstGeom>
            <a:solidFill>
              <a:srgbClr val="D289FF"/>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675" b="1" dirty="0">
                  <a:solidFill>
                    <a:schemeClr val="tx1"/>
                  </a:solidFill>
                  <a:latin typeface="BIZ UDPゴシック" panose="020B0400000000000000" pitchFamily="50" charset="-128"/>
                  <a:ea typeface="BIZ UDPゴシック" panose="020B0400000000000000" pitchFamily="50" charset="-128"/>
                </a:rPr>
                <a:t>鹿嶋局</a:t>
              </a:r>
            </a:p>
          </p:txBody>
        </p:sp>
        <p:sp>
          <p:nvSpPr>
            <p:cNvPr id="114" name="五角形 113">
              <a:extLst>
                <a:ext uri="{FF2B5EF4-FFF2-40B4-BE49-F238E27FC236}">
                  <a16:creationId xmlns:a16="http://schemas.microsoft.com/office/drawing/2014/main" id="{52564E8E-77EF-5A7C-273E-001E023525B6}"/>
                </a:ext>
              </a:extLst>
            </p:cNvPr>
            <p:cNvSpPr/>
            <p:nvPr/>
          </p:nvSpPr>
          <p:spPr>
            <a:xfrm>
              <a:off x="5606846" y="4384719"/>
              <a:ext cx="97766" cy="95218"/>
            </a:xfrm>
            <a:prstGeom prst="pentagon">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5" name="五角形 114">
              <a:extLst>
                <a:ext uri="{FF2B5EF4-FFF2-40B4-BE49-F238E27FC236}">
                  <a16:creationId xmlns:a16="http://schemas.microsoft.com/office/drawing/2014/main" id="{EC7504E8-B247-4887-B703-A23EEF615577}"/>
                </a:ext>
              </a:extLst>
            </p:cNvPr>
            <p:cNvSpPr/>
            <p:nvPr/>
          </p:nvSpPr>
          <p:spPr>
            <a:xfrm>
              <a:off x="4806271" y="4544344"/>
              <a:ext cx="97766" cy="95218"/>
            </a:xfrm>
            <a:prstGeom prst="pentagon">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16" name="テキスト ボックス 18">
              <a:extLst>
                <a:ext uri="{FF2B5EF4-FFF2-40B4-BE49-F238E27FC236}">
                  <a16:creationId xmlns:a16="http://schemas.microsoft.com/office/drawing/2014/main" id="{9BA5C9B6-0554-7629-0B83-1817F29864B3}"/>
                </a:ext>
              </a:extLst>
            </p:cNvPr>
            <p:cNvSpPr txBox="1">
              <a:spLocks noChangeArrowheads="1"/>
            </p:cNvSpPr>
            <p:nvPr/>
          </p:nvSpPr>
          <p:spPr bwMode="auto">
            <a:xfrm>
              <a:off x="4322623" y="4905880"/>
              <a:ext cx="488504" cy="139956"/>
            </a:xfrm>
            <a:prstGeom prst="rect">
              <a:avLst/>
            </a:prstGeom>
            <a:solidFill>
              <a:srgbClr val="D1FFFF"/>
            </a:solidFill>
            <a:ln w="6350">
              <a:solidFill>
                <a:schemeClr val="bg1"/>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spcBef>
                  <a:spcPct val="0"/>
                </a:spcBef>
                <a:spcAft>
                  <a:spcPct val="0"/>
                </a:spcAft>
              </a:pPr>
              <a:r>
                <a:rPr lang="en-US" altLang="ja-JP" sz="675" b="1" dirty="0">
                  <a:solidFill>
                    <a:srgbClr val="0000FF"/>
                  </a:solidFill>
                  <a:latin typeface="BIZ UDPゴシック" panose="020B0400000000000000" pitchFamily="50" charset="-128"/>
                  <a:ea typeface="BIZ UDPゴシック" panose="020B0400000000000000" pitchFamily="50" charset="-128"/>
                </a:rPr>
                <a:t>FM</a:t>
              </a:r>
              <a:r>
                <a:rPr lang="ja-JP" altLang="en-US" sz="675" b="1" dirty="0">
                  <a:solidFill>
                    <a:srgbClr val="0000FF"/>
                  </a:solidFill>
                  <a:latin typeface="BIZ UDPゴシック" panose="020B0400000000000000" pitchFamily="50" charset="-128"/>
                  <a:ea typeface="BIZ UDPゴシック" panose="020B0400000000000000" pitchFamily="50" charset="-128"/>
                </a:rPr>
                <a:t>横浜</a:t>
              </a:r>
            </a:p>
          </p:txBody>
        </p:sp>
        <p:sp>
          <p:nvSpPr>
            <p:cNvPr id="117" name="ドーナツ 16">
              <a:extLst>
                <a:ext uri="{FF2B5EF4-FFF2-40B4-BE49-F238E27FC236}">
                  <a16:creationId xmlns:a16="http://schemas.microsoft.com/office/drawing/2014/main" id="{65BD733B-9DF7-ABFC-5E64-B1549C16AEB5}"/>
                </a:ext>
              </a:extLst>
            </p:cNvPr>
            <p:cNvSpPr/>
            <p:nvPr/>
          </p:nvSpPr>
          <p:spPr>
            <a:xfrm>
              <a:off x="5202644" y="4508961"/>
              <a:ext cx="106680" cy="106680"/>
            </a:xfrm>
            <a:prstGeom prst="donu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a:p>
          </p:txBody>
        </p:sp>
        <p:sp>
          <p:nvSpPr>
            <p:cNvPr id="118" name="ドーナツ 16">
              <a:extLst>
                <a:ext uri="{FF2B5EF4-FFF2-40B4-BE49-F238E27FC236}">
                  <a16:creationId xmlns:a16="http://schemas.microsoft.com/office/drawing/2014/main" id="{066D2D24-3D2D-6084-22EA-FA2ECE8FC8A9}"/>
                </a:ext>
              </a:extLst>
            </p:cNvPr>
            <p:cNvSpPr/>
            <p:nvPr/>
          </p:nvSpPr>
          <p:spPr>
            <a:xfrm>
              <a:off x="6446384" y="1200521"/>
              <a:ext cx="106680" cy="106680"/>
            </a:xfrm>
            <a:prstGeom prst="donu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a:p>
          </p:txBody>
        </p:sp>
        <p:cxnSp>
          <p:nvCxnSpPr>
            <p:cNvPr id="119" name="直線矢印コネクタ 118">
              <a:extLst>
                <a:ext uri="{FF2B5EF4-FFF2-40B4-BE49-F238E27FC236}">
                  <a16:creationId xmlns:a16="http://schemas.microsoft.com/office/drawing/2014/main" id="{BAA63BB3-99D3-4DA5-6CF2-77AA492452D4}"/>
                </a:ext>
              </a:extLst>
            </p:cNvPr>
            <p:cNvCxnSpPr>
              <a:cxnSpLocks/>
            </p:cNvCxnSpPr>
            <p:nvPr/>
          </p:nvCxnSpPr>
          <p:spPr>
            <a:xfrm flipH="1" flipV="1">
              <a:off x="5246354" y="3442721"/>
              <a:ext cx="207878" cy="766161"/>
            </a:xfrm>
            <a:prstGeom prst="straightConnector1">
              <a:avLst/>
            </a:prstGeom>
            <a:noFill/>
            <a:ln w="38100" cap="flat" cmpd="sng" algn="ctr">
              <a:solidFill>
                <a:srgbClr val="00B0F0"/>
              </a:solidFill>
              <a:prstDash val="solid"/>
              <a:headEnd type="arrow"/>
              <a:tailEnd type="none"/>
            </a:ln>
            <a:effectLst/>
          </p:spPr>
        </p:cxnSp>
        <p:sp>
          <p:nvSpPr>
            <p:cNvPr id="120" name="四角形: 角を丸くする 119">
              <a:extLst>
                <a:ext uri="{FF2B5EF4-FFF2-40B4-BE49-F238E27FC236}">
                  <a16:creationId xmlns:a16="http://schemas.microsoft.com/office/drawing/2014/main" id="{BBD7632F-18F0-C235-720B-9CDC214EAFAE}"/>
                </a:ext>
              </a:extLst>
            </p:cNvPr>
            <p:cNvSpPr/>
            <p:nvPr/>
          </p:nvSpPr>
          <p:spPr>
            <a:xfrm>
              <a:off x="4440121" y="5678063"/>
              <a:ext cx="673961" cy="366664"/>
            </a:xfrm>
            <a:prstGeom prst="roundRect">
              <a:avLst/>
            </a:prstGeom>
            <a:solidFill>
              <a:srgbClr val="8EF29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eaLnBrk="0" fontAlgn="base" hangingPunct="0">
                <a:spcBef>
                  <a:spcPct val="0"/>
                </a:spcBef>
                <a:spcAft>
                  <a:spcPct val="0"/>
                </a:spcAft>
              </a:pPr>
              <a:r>
                <a:rPr lang="ja-JP" altLang="en-US" sz="788" dirty="0">
                  <a:solidFill>
                    <a:srgbClr val="FF0000"/>
                  </a:solidFill>
                  <a:latin typeface="BIZ UDPゴシック" panose="020B0400000000000000" pitchFamily="50" charset="-128"/>
                  <a:ea typeface="BIZ UDPゴシック" panose="020B0400000000000000" pitchFamily="50" charset="-128"/>
                </a:rPr>
                <a:t>反射帯域</a:t>
              </a:r>
              <a:endParaRPr lang="en-US" altLang="ja-JP" sz="788" dirty="0">
                <a:solidFill>
                  <a:srgbClr val="FF0000"/>
                </a:solidFill>
                <a:highlight>
                  <a:srgbClr val="FFFF00"/>
                </a:highlight>
                <a:latin typeface="BIZ UDPゴシック" panose="020B0400000000000000" pitchFamily="50" charset="-128"/>
                <a:ea typeface="BIZ UDPゴシック" panose="020B0400000000000000" pitchFamily="50" charset="-128"/>
              </a:endParaRPr>
            </a:p>
            <a:p>
              <a:pPr lvl="0" algn="ctr" eaLnBrk="0" fontAlgn="base" hangingPunct="0">
                <a:spcBef>
                  <a:spcPct val="0"/>
                </a:spcBef>
                <a:spcAft>
                  <a:spcPct val="0"/>
                </a:spcAft>
              </a:pPr>
              <a:r>
                <a:rPr lang="ja-JP" altLang="en-US" sz="788" dirty="0">
                  <a:solidFill>
                    <a:schemeClr val="tx1"/>
                  </a:solidFill>
                  <a:latin typeface="BIZ UDPゴシック" panose="020B0400000000000000" pitchFamily="50" charset="-128"/>
                  <a:ea typeface="BIZ UDPゴシック" panose="020B0400000000000000" pitchFamily="50" charset="-128"/>
                </a:rPr>
                <a:t>仮定領域</a:t>
              </a:r>
            </a:p>
          </p:txBody>
        </p:sp>
        <p:cxnSp>
          <p:nvCxnSpPr>
            <p:cNvPr id="121" name="直線矢印コネクタ 120">
              <a:extLst>
                <a:ext uri="{FF2B5EF4-FFF2-40B4-BE49-F238E27FC236}">
                  <a16:creationId xmlns:a16="http://schemas.microsoft.com/office/drawing/2014/main" id="{3FF0E97B-28FB-9071-EE31-873356D05A91}"/>
                </a:ext>
              </a:extLst>
            </p:cNvPr>
            <p:cNvCxnSpPr>
              <a:cxnSpLocks/>
            </p:cNvCxnSpPr>
            <p:nvPr/>
          </p:nvCxnSpPr>
          <p:spPr>
            <a:xfrm flipH="1">
              <a:off x="4924724" y="4626304"/>
              <a:ext cx="122852" cy="306872"/>
            </a:xfrm>
            <a:prstGeom prst="straightConnector1">
              <a:avLst/>
            </a:prstGeom>
            <a:noFill/>
            <a:ln w="9525" cap="flat" cmpd="sng" algn="ctr">
              <a:solidFill>
                <a:srgbClr val="0000FF"/>
              </a:solidFill>
              <a:prstDash val="solid"/>
              <a:headEnd type="triangle"/>
              <a:tailEnd type="none"/>
            </a:ln>
            <a:effectLst/>
          </p:spPr>
        </p:cxnSp>
        <p:sp>
          <p:nvSpPr>
            <p:cNvPr id="122" name="ドーナツ 16">
              <a:extLst>
                <a:ext uri="{FF2B5EF4-FFF2-40B4-BE49-F238E27FC236}">
                  <a16:creationId xmlns:a16="http://schemas.microsoft.com/office/drawing/2014/main" id="{3B99A908-6EDE-0A38-469A-0843C1B88949}"/>
                </a:ext>
              </a:extLst>
            </p:cNvPr>
            <p:cNvSpPr/>
            <p:nvPr/>
          </p:nvSpPr>
          <p:spPr>
            <a:xfrm>
              <a:off x="4452593" y="3829302"/>
              <a:ext cx="106680" cy="106680"/>
            </a:xfrm>
            <a:prstGeom prst="donu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a:p>
          </p:txBody>
        </p:sp>
        <p:sp>
          <p:nvSpPr>
            <p:cNvPr id="123" name="ドーナツ 16">
              <a:extLst>
                <a:ext uri="{FF2B5EF4-FFF2-40B4-BE49-F238E27FC236}">
                  <a16:creationId xmlns:a16="http://schemas.microsoft.com/office/drawing/2014/main" id="{DF25F605-BA76-37CE-7E06-962AF49B759D}"/>
                </a:ext>
              </a:extLst>
            </p:cNvPr>
            <p:cNvSpPr/>
            <p:nvPr/>
          </p:nvSpPr>
          <p:spPr>
            <a:xfrm>
              <a:off x="4231708" y="5469046"/>
              <a:ext cx="106680" cy="106680"/>
            </a:xfrm>
            <a:prstGeom prst="donu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a:p>
          </p:txBody>
        </p:sp>
        <p:cxnSp>
          <p:nvCxnSpPr>
            <p:cNvPr id="124" name="直線矢印コネクタ 123">
              <a:extLst>
                <a:ext uri="{FF2B5EF4-FFF2-40B4-BE49-F238E27FC236}">
                  <a16:creationId xmlns:a16="http://schemas.microsoft.com/office/drawing/2014/main" id="{5BF71625-1F6F-11B1-6473-BA4620E8EEDA}"/>
                </a:ext>
              </a:extLst>
            </p:cNvPr>
            <p:cNvCxnSpPr>
              <a:cxnSpLocks/>
              <a:endCxn id="152" idx="2"/>
            </p:cNvCxnSpPr>
            <p:nvPr/>
          </p:nvCxnSpPr>
          <p:spPr>
            <a:xfrm flipV="1">
              <a:off x="5069213" y="4500294"/>
              <a:ext cx="1455897" cy="503970"/>
            </a:xfrm>
            <a:prstGeom prst="straightConnector1">
              <a:avLst/>
            </a:prstGeom>
            <a:noFill/>
            <a:ln w="3175" cap="flat" cmpd="sng" algn="ctr">
              <a:solidFill>
                <a:srgbClr val="0000FF"/>
              </a:solidFill>
              <a:prstDash val="solid"/>
              <a:headEnd type="triangle"/>
              <a:tailEnd type="none"/>
            </a:ln>
            <a:effectLst/>
          </p:spPr>
        </p:cxnSp>
        <p:cxnSp>
          <p:nvCxnSpPr>
            <p:cNvPr id="125" name="直線矢印コネクタ 124">
              <a:extLst>
                <a:ext uri="{FF2B5EF4-FFF2-40B4-BE49-F238E27FC236}">
                  <a16:creationId xmlns:a16="http://schemas.microsoft.com/office/drawing/2014/main" id="{954EDC46-1A8F-A369-6A55-7DB779F143C2}"/>
                </a:ext>
              </a:extLst>
            </p:cNvPr>
            <p:cNvCxnSpPr>
              <a:cxnSpLocks/>
            </p:cNvCxnSpPr>
            <p:nvPr/>
          </p:nvCxnSpPr>
          <p:spPr>
            <a:xfrm flipV="1">
              <a:off x="5526965" y="1686135"/>
              <a:ext cx="420828" cy="926224"/>
            </a:xfrm>
            <a:prstGeom prst="straightConnector1">
              <a:avLst/>
            </a:prstGeom>
            <a:noFill/>
            <a:ln w="3175" cap="flat" cmpd="sng" algn="ctr">
              <a:solidFill>
                <a:srgbClr val="0000FF"/>
              </a:solidFill>
              <a:prstDash val="solid"/>
              <a:headEnd type="triangle"/>
              <a:tailEnd type="none"/>
            </a:ln>
            <a:effectLst/>
          </p:spPr>
        </p:cxnSp>
        <p:cxnSp>
          <p:nvCxnSpPr>
            <p:cNvPr id="126" name="直線矢印コネクタ 125">
              <a:extLst>
                <a:ext uri="{FF2B5EF4-FFF2-40B4-BE49-F238E27FC236}">
                  <a16:creationId xmlns:a16="http://schemas.microsoft.com/office/drawing/2014/main" id="{16942A3E-5646-A259-2F1D-C793CC9AA198}"/>
                </a:ext>
              </a:extLst>
            </p:cNvPr>
            <p:cNvCxnSpPr>
              <a:cxnSpLocks/>
            </p:cNvCxnSpPr>
            <p:nvPr/>
          </p:nvCxnSpPr>
          <p:spPr>
            <a:xfrm flipV="1">
              <a:off x="5126015" y="3447604"/>
              <a:ext cx="808133" cy="1077818"/>
            </a:xfrm>
            <a:prstGeom prst="straightConnector1">
              <a:avLst/>
            </a:prstGeom>
            <a:noFill/>
            <a:ln w="9525" cap="flat" cmpd="sng" algn="ctr">
              <a:solidFill>
                <a:srgbClr val="0000FF"/>
              </a:solidFill>
              <a:prstDash val="solid"/>
              <a:headEnd type="triangle"/>
              <a:tailEnd type="none"/>
            </a:ln>
            <a:effectLst/>
          </p:spPr>
        </p:cxnSp>
        <p:sp>
          <p:nvSpPr>
            <p:cNvPr id="127" name="ドーナツ 16">
              <a:extLst>
                <a:ext uri="{FF2B5EF4-FFF2-40B4-BE49-F238E27FC236}">
                  <a16:creationId xmlns:a16="http://schemas.microsoft.com/office/drawing/2014/main" id="{F3E5E332-B79B-FEF8-134E-3E6E70D0F115}"/>
                </a:ext>
              </a:extLst>
            </p:cNvPr>
            <p:cNvSpPr/>
            <p:nvPr/>
          </p:nvSpPr>
          <p:spPr>
            <a:xfrm>
              <a:off x="6013779" y="4750422"/>
              <a:ext cx="106680" cy="106680"/>
            </a:xfrm>
            <a:prstGeom prst="donu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a:p>
          </p:txBody>
        </p:sp>
        <p:sp>
          <p:nvSpPr>
            <p:cNvPr id="128" name="楕円 127">
              <a:extLst>
                <a:ext uri="{FF2B5EF4-FFF2-40B4-BE49-F238E27FC236}">
                  <a16:creationId xmlns:a16="http://schemas.microsoft.com/office/drawing/2014/main" id="{E6E54641-58E7-21A4-7B57-0CE16A4FC298}"/>
                </a:ext>
              </a:extLst>
            </p:cNvPr>
            <p:cNvSpPr/>
            <p:nvPr/>
          </p:nvSpPr>
          <p:spPr>
            <a:xfrm>
              <a:off x="5559871" y="2591572"/>
              <a:ext cx="582979" cy="166028"/>
            </a:xfrm>
            <a:prstGeom prst="ellipse">
              <a:avLst/>
            </a:prstGeom>
            <a:solidFill>
              <a:srgbClr val="CCFF33"/>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675" b="1" dirty="0">
                  <a:solidFill>
                    <a:schemeClr val="tx1"/>
                  </a:solidFill>
                  <a:latin typeface="BIZ UDPゴシック" panose="020B0400000000000000" pitchFamily="50" charset="-128"/>
                  <a:ea typeface="BIZ UDPゴシック" panose="020B0400000000000000" pitchFamily="50" charset="-128"/>
                </a:rPr>
                <a:t>郡山局</a:t>
              </a:r>
            </a:p>
          </p:txBody>
        </p:sp>
        <p:sp>
          <p:nvSpPr>
            <p:cNvPr id="129" name="テキスト ボックス 18">
              <a:extLst>
                <a:ext uri="{FF2B5EF4-FFF2-40B4-BE49-F238E27FC236}">
                  <a16:creationId xmlns:a16="http://schemas.microsoft.com/office/drawing/2014/main" id="{95A0A748-5074-A8A3-5679-BC1AAF6F78EB}"/>
                </a:ext>
              </a:extLst>
            </p:cNvPr>
            <p:cNvSpPr txBox="1">
              <a:spLocks noChangeArrowheads="1"/>
            </p:cNvSpPr>
            <p:nvPr/>
          </p:nvSpPr>
          <p:spPr bwMode="auto">
            <a:xfrm>
              <a:off x="4392524" y="3680260"/>
              <a:ext cx="464360" cy="145187"/>
            </a:xfrm>
            <a:prstGeom prst="rect">
              <a:avLst/>
            </a:prstGeom>
            <a:solidFill>
              <a:srgbClr val="8FFFFF"/>
            </a:solidFill>
            <a:ln w="6350">
              <a:solidFill>
                <a:schemeClr val="bg1"/>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spcBef>
                  <a:spcPct val="0"/>
                </a:spcBef>
                <a:spcAft>
                  <a:spcPct val="0"/>
                </a:spcAft>
              </a:pPr>
              <a:r>
                <a:rPr lang="en-US" altLang="ja-JP" sz="675" b="1" dirty="0">
                  <a:latin typeface="BIZ UDPゴシック" panose="020B0400000000000000" pitchFamily="50" charset="-128"/>
                  <a:ea typeface="BIZ UDPゴシック" panose="020B0400000000000000" pitchFamily="50" charset="-128"/>
                </a:rPr>
                <a:t>Nack5</a:t>
              </a:r>
              <a:endParaRPr lang="ja-JP" altLang="en-US" sz="675" b="1" dirty="0">
                <a:latin typeface="BIZ UDPゴシック" panose="020B0400000000000000" pitchFamily="50" charset="-128"/>
                <a:ea typeface="BIZ UDPゴシック" panose="020B0400000000000000" pitchFamily="50" charset="-128"/>
              </a:endParaRPr>
            </a:p>
          </p:txBody>
        </p:sp>
        <p:sp>
          <p:nvSpPr>
            <p:cNvPr id="130" name="テキスト ボックス 18">
              <a:extLst>
                <a:ext uri="{FF2B5EF4-FFF2-40B4-BE49-F238E27FC236}">
                  <a16:creationId xmlns:a16="http://schemas.microsoft.com/office/drawing/2014/main" id="{3A019A25-A2A9-61E4-3300-478F8604EA73}"/>
                </a:ext>
              </a:extLst>
            </p:cNvPr>
            <p:cNvSpPr txBox="1">
              <a:spLocks noChangeArrowheads="1"/>
            </p:cNvSpPr>
            <p:nvPr/>
          </p:nvSpPr>
          <p:spPr bwMode="auto">
            <a:xfrm>
              <a:off x="6037066" y="3320708"/>
              <a:ext cx="630708" cy="159851"/>
            </a:xfrm>
            <a:prstGeom prst="rect">
              <a:avLst/>
            </a:prstGeom>
            <a:solidFill>
              <a:srgbClr val="F9D5FF"/>
            </a:solidFill>
            <a:ln w="6350">
              <a:solidFill>
                <a:schemeClr val="bg1"/>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spcBef>
                  <a:spcPct val="0"/>
                </a:spcBef>
                <a:spcAft>
                  <a:spcPct val="0"/>
                </a:spcAft>
              </a:pPr>
              <a:r>
                <a:rPr lang="en-US" altLang="ja-JP" sz="750" b="1" dirty="0">
                  <a:solidFill>
                    <a:srgbClr val="FF33CC"/>
                  </a:solidFill>
                  <a:latin typeface="BIZ UDPゴシック" panose="020B0400000000000000" pitchFamily="50" charset="-128"/>
                  <a:ea typeface="BIZ UDPゴシック" panose="020B0400000000000000" pitchFamily="50" charset="-128"/>
                </a:rPr>
                <a:t>NHK</a:t>
              </a:r>
              <a:r>
                <a:rPr lang="ja-JP" altLang="en-US" sz="750" b="1" dirty="0">
                  <a:solidFill>
                    <a:srgbClr val="FF33CC"/>
                  </a:solidFill>
                  <a:latin typeface="BIZ UDPゴシック" panose="020B0400000000000000" pitchFamily="50" charset="-128"/>
                  <a:ea typeface="BIZ UDPゴシック" panose="020B0400000000000000" pitchFamily="50" charset="-128"/>
                </a:rPr>
                <a:t>水戸</a:t>
              </a:r>
            </a:p>
          </p:txBody>
        </p:sp>
        <p:sp>
          <p:nvSpPr>
            <p:cNvPr id="131" name="テキスト ボックス 18">
              <a:extLst>
                <a:ext uri="{FF2B5EF4-FFF2-40B4-BE49-F238E27FC236}">
                  <a16:creationId xmlns:a16="http://schemas.microsoft.com/office/drawing/2014/main" id="{3B71AA79-31BA-4B14-6670-B21FA092AC11}"/>
                </a:ext>
              </a:extLst>
            </p:cNvPr>
            <p:cNvSpPr txBox="1">
              <a:spLocks noChangeArrowheads="1"/>
            </p:cNvSpPr>
            <p:nvPr/>
          </p:nvSpPr>
          <p:spPr bwMode="auto">
            <a:xfrm>
              <a:off x="3828280" y="5300204"/>
              <a:ext cx="584030" cy="140277"/>
            </a:xfrm>
            <a:prstGeom prst="rect">
              <a:avLst/>
            </a:prstGeom>
            <a:solidFill>
              <a:srgbClr val="8FFFFF"/>
            </a:solidFill>
            <a:ln w="6350">
              <a:solidFill>
                <a:schemeClr val="bg1"/>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spcBef>
                  <a:spcPct val="0"/>
                </a:spcBef>
                <a:spcAft>
                  <a:spcPct val="0"/>
                </a:spcAft>
              </a:pPr>
              <a:r>
                <a:rPr lang="en-US" altLang="ja-JP" sz="750" b="1" dirty="0">
                  <a:solidFill>
                    <a:srgbClr val="FF0000"/>
                  </a:solidFill>
                  <a:latin typeface="BIZ UDPゴシック" panose="020B0400000000000000" pitchFamily="50" charset="-128"/>
                  <a:ea typeface="BIZ UDPゴシック" panose="020B0400000000000000" pitchFamily="50" charset="-128"/>
                </a:rPr>
                <a:t>FM</a:t>
              </a:r>
              <a:r>
                <a:rPr lang="ja-JP" altLang="en-US" sz="750" b="1" dirty="0">
                  <a:solidFill>
                    <a:srgbClr val="FF0000"/>
                  </a:solidFill>
                  <a:latin typeface="BIZ UDPゴシック" panose="020B0400000000000000" pitchFamily="50" charset="-128"/>
                  <a:ea typeface="BIZ UDPゴシック" panose="020B0400000000000000" pitchFamily="50" charset="-128"/>
                </a:rPr>
                <a:t>熱海</a:t>
              </a:r>
            </a:p>
          </p:txBody>
        </p:sp>
        <p:sp>
          <p:nvSpPr>
            <p:cNvPr id="132" name="テキスト ボックス 18">
              <a:extLst>
                <a:ext uri="{FF2B5EF4-FFF2-40B4-BE49-F238E27FC236}">
                  <a16:creationId xmlns:a16="http://schemas.microsoft.com/office/drawing/2014/main" id="{3FDC535E-F870-15BC-B5D9-93E8FA634A8C}"/>
                </a:ext>
              </a:extLst>
            </p:cNvPr>
            <p:cNvSpPr txBox="1">
              <a:spLocks noChangeArrowheads="1"/>
            </p:cNvSpPr>
            <p:nvPr/>
          </p:nvSpPr>
          <p:spPr bwMode="auto">
            <a:xfrm>
              <a:off x="3400701" y="4635596"/>
              <a:ext cx="498046" cy="131535"/>
            </a:xfrm>
            <a:prstGeom prst="rect">
              <a:avLst/>
            </a:prstGeom>
            <a:solidFill>
              <a:srgbClr val="8FFFFF"/>
            </a:solidFill>
            <a:ln w="6350">
              <a:solidFill>
                <a:schemeClr val="bg1"/>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spcBef>
                  <a:spcPct val="0"/>
                </a:spcBef>
                <a:spcAft>
                  <a:spcPct val="0"/>
                </a:spcAft>
              </a:pPr>
              <a:r>
                <a:rPr lang="en-US" altLang="ja-JP" sz="675" b="1" dirty="0">
                  <a:solidFill>
                    <a:srgbClr val="0000FF"/>
                  </a:solidFill>
                  <a:latin typeface="BIZ UDPゴシック" panose="020B0400000000000000" pitchFamily="50" charset="-128"/>
                  <a:ea typeface="BIZ UDPゴシック" panose="020B0400000000000000" pitchFamily="50" charset="-128"/>
                </a:rPr>
                <a:t>FM</a:t>
              </a:r>
              <a:r>
                <a:rPr lang="ja-JP" altLang="en-US" sz="675" b="1" dirty="0">
                  <a:solidFill>
                    <a:srgbClr val="0000FF"/>
                  </a:solidFill>
                  <a:latin typeface="BIZ UDPゴシック" panose="020B0400000000000000" pitchFamily="50" charset="-128"/>
                  <a:ea typeface="BIZ UDPゴシック" panose="020B0400000000000000" pitchFamily="50" charset="-128"/>
                </a:rPr>
                <a:t>富士</a:t>
              </a:r>
            </a:p>
          </p:txBody>
        </p:sp>
        <p:sp>
          <p:nvSpPr>
            <p:cNvPr id="133" name="五角形 132">
              <a:extLst>
                <a:ext uri="{FF2B5EF4-FFF2-40B4-BE49-F238E27FC236}">
                  <a16:creationId xmlns:a16="http://schemas.microsoft.com/office/drawing/2014/main" id="{95521E7F-F79F-10EA-91EF-DE76F8DD0D9F}"/>
                </a:ext>
              </a:extLst>
            </p:cNvPr>
            <p:cNvSpPr/>
            <p:nvPr/>
          </p:nvSpPr>
          <p:spPr>
            <a:xfrm>
              <a:off x="5454453" y="2618707"/>
              <a:ext cx="97766" cy="95218"/>
            </a:xfrm>
            <a:prstGeom prst="pentagon">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4" name="五角形 133">
              <a:extLst>
                <a:ext uri="{FF2B5EF4-FFF2-40B4-BE49-F238E27FC236}">
                  <a16:creationId xmlns:a16="http://schemas.microsoft.com/office/drawing/2014/main" id="{25D84872-5FF1-A9C8-FD0E-7FFF8C10EED8}"/>
                </a:ext>
              </a:extLst>
            </p:cNvPr>
            <p:cNvSpPr/>
            <p:nvPr/>
          </p:nvSpPr>
          <p:spPr>
            <a:xfrm>
              <a:off x="4960856" y="4942116"/>
              <a:ext cx="97766" cy="95218"/>
            </a:xfrm>
            <a:prstGeom prst="pentagon">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35" name="テキスト ボックス 18">
              <a:extLst>
                <a:ext uri="{FF2B5EF4-FFF2-40B4-BE49-F238E27FC236}">
                  <a16:creationId xmlns:a16="http://schemas.microsoft.com/office/drawing/2014/main" id="{D953C1C6-11C5-9017-2FEA-3AD7A4419953}"/>
                </a:ext>
              </a:extLst>
            </p:cNvPr>
            <p:cNvSpPr txBox="1">
              <a:spLocks noChangeArrowheads="1"/>
            </p:cNvSpPr>
            <p:nvPr/>
          </p:nvSpPr>
          <p:spPr bwMode="auto">
            <a:xfrm>
              <a:off x="6483760" y="1307201"/>
              <a:ext cx="481928" cy="178315"/>
            </a:xfrm>
            <a:prstGeom prst="rect">
              <a:avLst/>
            </a:prstGeom>
            <a:solidFill>
              <a:srgbClr val="CCFF33"/>
            </a:solidFill>
            <a:ln w="6350">
              <a:solidFill>
                <a:schemeClr val="bg1"/>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spcBef>
                  <a:spcPct val="0"/>
                </a:spcBef>
                <a:spcAft>
                  <a:spcPct val="0"/>
                </a:spcAft>
              </a:pPr>
              <a:r>
                <a:rPr lang="en-US" altLang="ja-JP" sz="675" b="1" dirty="0">
                  <a:solidFill>
                    <a:srgbClr val="00B050"/>
                  </a:solidFill>
                  <a:latin typeface="BIZ UDPゴシック" panose="020B0400000000000000" pitchFamily="50" charset="-128"/>
                  <a:ea typeface="BIZ UDPゴシック" panose="020B0400000000000000" pitchFamily="50" charset="-128"/>
                </a:rPr>
                <a:t>FM</a:t>
              </a:r>
              <a:r>
                <a:rPr lang="ja-JP" altLang="en-US" sz="675" b="1" dirty="0">
                  <a:solidFill>
                    <a:srgbClr val="00B050"/>
                  </a:solidFill>
                  <a:latin typeface="BIZ UDPゴシック" panose="020B0400000000000000" pitchFamily="50" charset="-128"/>
                  <a:ea typeface="BIZ UDPゴシック" panose="020B0400000000000000" pitchFamily="50" charset="-128"/>
                </a:rPr>
                <a:t>仙台</a:t>
              </a:r>
            </a:p>
          </p:txBody>
        </p:sp>
        <p:sp>
          <p:nvSpPr>
            <p:cNvPr id="136" name="ドーナツ 16">
              <a:extLst>
                <a:ext uri="{FF2B5EF4-FFF2-40B4-BE49-F238E27FC236}">
                  <a16:creationId xmlns:a16="http://schemas.microsoft.com/office/drawing/2014/main" id="{32E07FD5-005A-9D05-5C54-778E5A3F8F79}"/>
                </a:ext>
              </a:extLst>
            </p:cNvPr>
            <p:cNvSpPr/>
            <p:nvPr/>
          </p:nvSpPr>
          <p:spPr>
            <a:xfrm>
              <a:off x="5935318" y="3375446"/>
              <a:ext cx="106680" cy="106680"/>
            </a:xfrm>
            <a:prstGeom prst="donu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a:p>
          </p:txBody>
        </p:sp>
        <p:sp>
          <p:nvSpPr>
            <p:cNvPr id="137" name="ドーナツ 16">
              <a:extLst>
                <a:ext uri="{FF2B5EF4-FFF2-40B4-BE49-F238E27FC236}">
                  <a16:creationId xmlns:a16="http://schemas.microsoft.com/office/drawing/2014/main" id="{0107C01E-8376-1D07-80BF-88D17827EC4C}"/>
                </a:ext>
              </a:extLst>
            </p:cNvPr>
            <p:cNvSpPr/>
            <p:nvPr/>
          </p:nvSpPr>
          <p:spPr>
            <a:xfrm>
              <a:off x="3585989" y="4520359"/>
              <a:ext cx="106680" cy="106680"/>
            </a:xfrm>
            <a:prstGeom prst="donu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dirty="0"/>
            </a:p>
          </p:txBody>
        </p:sp>
        <p:cxnSp>
          <p:nvCxnSpPr>
            <p:cNvPr id="138" name="直線矢印コネクタ 137">
              <a:extLst>
                <a:ext uri="{FF2B5EF4-FFF2-40B4-BE49-F238E27FC236}">
                  <a16:creationId xmlns:a16="http://schemas.microsoft.com/office/drawing/2014/main" id="{3B1AB14E-49D7-8924-0132-8B2E6073212C}"/>
                </a:ext>
              </a:extLst>
            </p:cNvPr>
            <p:cNvCxnSpPr>
              <a:cxnSpLocks/>
            </p:cNvCxnSpPr>
            <p:nvPr/>
          </p:nvCxnSpPr>
          <p:spPr>
            <a:xfrm flipV="1">
              <a:off x="5539892" y="4551128"/>
              <a:ext cx="997837" cy="987135"/>
            </a:xfrm>
            <a:prstGeom prst="straightConnector1">
              <a:avLst/>
            </a:prstGeom>
            <a:noFill/>
            <a:ln w="9525" cap="flat" cmpd="sng" algn="ctr">
              <a:solidFill>
                <a:srgbClr val="0000FF"/>
              </a:solidFill>
              <a:prstDash val="solid"/>
              <a:headEnd type="triangle"/>
              <a:tailEnd type="none"/>
            </a:ln>
            <a:effectLst/>
          </p:spPr>
        </p:cxnSp>
        <p:sp>
          <p:nvSpPr>
            <p:cNvPr id="139" name="ドーナツ 16">
              <a:extLst>
                <a:ext uri="{FF2B5EF4-FFF2-40B4-BE49-F238E27FC236}">
                  <a16:creationId xmlns:a16="http://schemas.microsoft.com/office/drawing/2014/main" id="{A5E41C67-EC5A-CD56-D026-2BC34DF3B955}"/>
                </a:ext>
              </a:extLst>
            </p:cNvPr>
            <p:cNvSpPr/>
            <p:nvPr/>
          </p:nvSpPr>
          <p:spPr>
            <a:xfrm>
              <a:off x="5414419" y="1836236"/>
              <a:ext cx="106680" cy="106680"/>
            </a:xfrm>
            <a:prstGeom prst="donu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a:p>
          </p:txBody>
        </p:sp>
        <p:cxnSp>
          <p:nvCxnSpPr>
            <p:cNvPr id="140" name="直線矢印コネクタ 139">
              <a:extLst>
                <a:ext uri="{FF2B5EF4-FFF2-40B4-BE49-F238E27FC236}">
                  <a16:creationId xmlns:a16="http://schemas.microsoft.com/office/drawing/2014/main" id="{7945CA37-A4E0-B885-7ECF-91AC7910301E}"/>
                </a:ext>
              </a:extLst>
            </p:cNvPr>
            <p:cNvCxnSpPr>
              <a:cxnSpLocks/>
            </p:cNvCxnSpPr>
            <p:nvPr/>
          </p:nvCxnSpPr>
          <p:spPr>
            <a:xfrm flipH="1" flipV="1">
              <a:off x="3698115" y="4578319"/>
              <a:ext cx="1260038" cy="372783"/>
            </a:xfrm>
            <a:prstGeom prst="straightConnector1">
              <a:avLst/>
            </a:prstGeom>
            <a:noFill/>
            <a:ln w="3175" cap="flat" cmpd="sng" algn="ctr">
              <a:solidFill>
                <a:srgbClr val="0000FF"/>
              </a:solidFill>
              <a:prstDash val="solid"/>
              <a:headEnd type="triangle"/>
              <a:tailEnd type="none"/>
            </a:ln>
            <a:effectLst/>
          </p:spPr>
        </p:cxnSp>
        <p:cxnSp>
          <p:nvCxnSpPr>
            <p:cNvPr id="141" name="直線矢印コネクタ 140">
              <a:extLst>
                <a:ext uri="{FF2B5EF4-FFF2-40B4-BE49-F238E27FC236}">
                  <a16:creationId xmlns:a16="http://schemas.microsoft.com/office/drawing/2014/main" id="{8B2F5235-4883-3FEF-BBE2-757B0D04F285}"/>
                </a:ext>
              </a:extLst>
            </p:cNvPr>
            <p:cNvCxnSpPr>
              <a:cxnSpLocks/>
            </p:cNvCxnSpPr>
            <p:nvPr/>
          </p:nvCxnSpPr>
          <p:spPr>
            <a:xfrm flipH="1" flipV="1">
              <a:off x="4532374" y="3941607"/>
              <a:ext cx="440846" cy="1001861"/>
            </a:xfrm>
            <a:prstGeom prst="straightConnector1">
              <a:avLst/>
            </a:prstGeom>
            <a:noFill/>
            <a:ln w="3175" cap="flat" cmpd="sng" algn="ctr">
              <a:solidFill>
                <a:srgbClr val="0000FF"/>
              </a:solidFill>
              <a:prstDash val="solid"/>
              <a:headEnd type="triangle"/>
              <a:tailEnd type="none"/>
            </a:ln>
            <a:effectLst/>
          </p:spPr>
        </p:cxnSp>
        <p:cxnSp>
          <p:nvCxnSpPr>
            <p:cNvPr id="142" name="直線矢印コネクタ 141">
              <a:extLst>
                <a:ext uri="{FF2B5EF4-FFF2-40B4-BE49-F238E27FC236}">
                  <a16:creationId xmlns:a16="http://schemas.microsoft.com/office/drawing/2014/main" id="{98421B85-EC27-315A-97F0-BD1093A5046E}"/>
                </a:ext>
              </a:extLst>
            </p:cNvPr>
            <p:cNvCxnSpPr>
              <a:cxnSpLocks/>
            </p:cNvCxnSpPr>
            <p:nvPr/>
          </p:nvCxnSpPr>
          <p:spPr>
            <a:xfrm flipH="1" flipV="1">
              <a:off x="4584728" y="3884757"/>
              <a:ext cx="1735922" cy="275105"/>
            </a:xfrm>
            <a:prstGeom prst="straightConnector1">
              <a:avLst/>
            </a:prstGeom>
            <a:noFill/>
            <a:ln w="9525" cap="flat" cmpd="sng" algn="ctr">
              <a:solidFill>
                <a:srgbClr val="0000FF"/>
              </a:solidFill>
              <a:prstDash val="solid"/>
              <a:headEnd type="triangle"/>
              <a:tailEnd type="none"/>
            </a:ln>
            <a:effectLst/>
          </p:spPr>
        </p:cxnSp>
        <p:cxnSp>
          <p:nvCxnSpPr>
            <p:cNvPr id="143" name="直線矢印コネクタ 142">
              <a:extLst>
                <a:ext uri="{FF2B5EF4-FFF2-40B4-BE49-F238E27FC236}">
                  <a16:creationId xmlns:a16="http://schemas.microsoft.com/office/drawing/2014/main" id="{D2031443-97B1-6B59-CC00-03B9FD4D0ADB}"/>
                </a:ext>
              </a:extLst>
            </p:cNvPr>
            <p:cNvCxnSpPr>
              <a:cxnSpLocks/>
            </p:cNvCxnSpPr>
            <p:nvPr/>
          </p:nvCxnSpPr>
          <p:spPr>
            <a:xfrm flipH="1">
              <a:off x="5096984" y="5670354"/>
              <a:ext cx="317435" cy="249997"/>
            </a:xfrm>
            <a:prstGeom prst="straightConnector1">
              <a:avLst/>
            </a:prstGeom>
            <a:noFill/>
            <a:ln w="38100" cap="flat" cmpd="sng" algn="ctr">
              <a:solidFill>
                <a:srgbClr val="15AF1C"/>
              </a:solidFill>
              <a:prstDash val="solid"/>
              <a:headEnd type="arrow"/>
              <a:tailEnd type="none"/>
            </a:ln>
            <a:effectLst/>
          </p:spPr>
        </p:cxnSp>
        <p:sp>
          <p:nvSpPr>
            <p:cNvPr id="144" name="テキスト ボックス 18">
              <a:extLst>
                <a:ext uri="{FF2B5EF4-FFF2-40B4-BE49-F238E27FC236}">
                  <a16:creationId xmlns:a16="http://schemas.microsoft.com/office/drawing/2014/main" id="{0D6AE39B-B94B-4DE2-6D08-61AF8AD884E9}"/>
                </a:ext>
              </a:extLst>
            </p:cNvPr>
            <p:cNvSpPr txBox="1">
              <a:spLocks noChangeArrowheads="1"/>
            </p:cNvSpPr>
            <p:nvPr/>
          </p:nvSpPr>
          <p:spPr bwMode="auto">
            <a:xfrm>
              <a:off x="4865442" y="1874285"/>
              <a:ext cx="531740" cy="151481"/>
            </a:xfrm>
            <a:prstGeom prst="rect">
              <a:avLst/>
            </a:prstGeom>
            <a:solidFill>
              <a:schemeClr val="accent4"/>
            </a:solidFill>
            <a:ln w="6350">
              <a:solidFill>
                <a:schemeClr val="bg1"/>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spcBef>
                  <a:spcPct val="0"/>
                </a:spcBef>
                <a:spcAft>
                  <a:spcPct val="0"/>
                </a:spcAft>
              </a:pPr>
              <a:r>
                <a:rPr lang="en-US" altLang="ja-JP" sz="675" b="1" dirty="0">
                  <a:solidFill>
                    <a:srgbClr val="0000FF"/>
                  </a:solidFill>
                  <a:latin typeface="BIZ UDPゴシック" panose="020B0400000000000000" pitchFamily="50" charset="-128"/>
                  <a:ea typeface="BIZ UDPゴシック" panose="020B0400000000000000" pitchFamily="50" charset="-128"/>
                </a:rPr>
                <a:t>FM</a:t>
              </a:r>
              <a:r>
                <a:rPr lang="ja-JP" altLang="en-US" sz="675" b="1" dirty="0">
                  <a:solidFill>
                    <a:srgbClr val="0000FF"/>
                  </a:solidFill>
                  <a:latin typeface="BIZ UDPゴシック" panose="020B0400000000000000" pitchFamily="50" charset="-128"/>
                  <a:ea typeface="BIZ UDPゴシック" panose="020B0400000000000000" pitchFamily="50" charset="-128"/>
                </a:rPr>
                <a:t>会津</a:t>
              </a:r>
            </a:p>
          </p:txBody>
        </p:sp>
        <p:cxnSp>
          <p:nvCxnSpPr>
            <p:cNvPr id="145" name="直線矢印コネクタ 144">
              <a:extLst>
                <a:ext uri="{FF2B5EF4-FFF2-40B4-BE49-F238E27FC236}">
                  <a16:creationId xmlns:a16="http://schemas.microsoft.com/office/drawing/2014/main" id="{26DB89B5-8DBE-F25B-47E9-F64BC23DAC1E}"/>
                </a:ext>
              </a:extLst>
            </p:cNvPr>
            <p:cNvCxnSpPr>
              <a:cxnSpLocks/>
            </p:cNvCxnSpPr>
            <p:nvPr/>
          </p:nvCxnSpPr>
          <p:spPr>
            <a:xfrm flipH="1">
              <a:off x="4338388" y="5071172"/>
              <a:ext cx="644414" cy="432782"/>
            </a:xfrm>
            <a:prstGeom prst="straightConnector1">
              <a:avLst/>
            </a:prstGeom>
            <a:noFill/>
            <a:ln w="3175" cap="flat" cmpd="sng" algn="ctr">
              <a:solidFill>
                <a:srgbClr val="0000FF"/>
              </a:solidFill>
              <a:prstDash val="solid"/>
              <a:headEnd type="triangle"/>
              <a:tailEnd type="none"/>
            </a:ln>
            <a:effectLst/>
          </p:spPr>
        </p:cxnSp>
        <p:sp>
          <p:nvSpPr>
            <p:cNvPr id="146" name="四角形: 角を丸くする 145">
              <a:extLst>
                <a:ext uri="{FF2B5EF4-FFF2-40B4-BE49-F238E27FC236}">
                  <a16:creationId xmlns:a16="http://schemas.microsoft.com/office/drawing/2014/main" id="{3DB88700-51BF-A869-DBC9-6C8CF4E25E1E}"/>
                </a:ext>
              </a:extLst>
            </p:cNvPr>
            <p:cNvSpPr/>
            <p:nvPr/>
          </p:nvSpPr>
          <p:spPr>
            <a:xfrm>
              <a:off x="4592918" y="3092262"/>
              <a:ext cx="673961" cy="366664"/>
            </a:xfrm>
            <a:prstGeom prst="roundRect">
              <a:avLst/>
            </a:prstGeom>
            <a:solidFill>
              <a:srgbClr val="5DD5FF"/>
            </a:solidFill>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lvl="0" algn="ctr" eaLnBrk="0" fontAlgn="base" hangingPunct="0">
                <a:spcBef>
                  <a:spcPct val="0"/>
                </a:spcBef>
                <a:spcAft>
                  <a:spcPct val="0"/>
                </a:spcAft>
              </a:pPr>
              <a:r>
                <a:rPr lang="ja-JP" altLang="en-US" sz="788" dirty="0">
                  <a:solidFill>
                    <a:srgbClr val="C00000"/>
                  </a:solidFill>
                  <a:latin typeface="BIZ UDPゴシック" panose="020B0400000000000000" pitchFamily="50" charset="-128"/>
                  <a:ea typeface="BIZ UDPゴシック" panose="020B0400000000000000" pitchFamily="50" charset="-128"/>
                </a:rPr>
                <a:t>反射帯域端</a:t>
              </a:r>
              <a:endParaRPr lang="en-US" altLang="ja-JP" sz="788" dirty="0">
                <a:solidFill>
                  <a:srgbClr val="C00000"/>
                </a:solidFill>
                <a:highlight>
                  <a:srgbClr val="FFFF00"/>
                </a:highlight>
                <a:latin typeface="BIZ UDPゴシック" panose="020B0400000000000000" pitchFamily="50" charset="-128"/>
                <a:ea typeface="BIZ UDPゴシック" panose="020B0400000000000000" pitchFamily="50" charset="-128"/>
              </a:endParaRPr>
            </a:p>
            <a:p>
              <a:pPr lvl="0" algn="ctr" eaLnBrk="0" fontAlgn="base" hangingPunct="0">
                <a:spcBef>
                  <a:spcPct val="0"/>
                </a:spcBef>
                <a:spcAft>
                  <a:spcPct val="0"/>
                </a:spcAft>
              </a:pPr>
              <a:r>
                <a:rPr lang="ja-JP" altLang="en-US" sz="788" dirty="0">
                  <a:solidFill>
                    <a:schemeClr val="tx1"/>
                  </a:solidFill>
                  <a:latin typeface="BIZ UDPゴシック" panose="020B0400000000000000" pitchFamily="50" charset="-128"/>
                  <a:ea typeface="BIZ UDPゴシック" panose="020B0400000000000000" pitchFamily="50" charset="-128"/>
                </a:rPr>
                <a:t>仮定領域</a:t>
              </a:r>
            </a:p>
          </p:txBody>
        </p:sp>
        <p:sp>
          <p:nvSpPr>
            <p:cNvPr id="147" name="ドーナツ 16">
              <a:extLst>
                <a:ext uri="{FF2B5EF4-FFF2-40B4-BE49-F238E27FC236}">
                  <a16:creationId xmlns:a16="http://schemas.microsoft.com/office/drawing/2014/main" id="{E834BFAD-E99F-1238-98DA-993D34DEAF66}"/>
                </a:ext>
              </a:extLst>
            </p:cNvPr>
            <p:cNvSpPr/>
            <p:nvPr/>
          </p:nvSpPr>
          <p:spPr>
            <a:xfrm>
              <a:off x="3660457" y="2716688"/>
              <a:ext cx="106680" cy="106680"/>
            </a:xfrm>
            <a:prstGeom prst="donu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a:p>
          </p:txBody>
        </p:sp>
        <p:sp>
          <p:nvSpPr>
            <p:cNvPr id="148" name="五角形 147">
              <a:extLst>
                <a:ext uri="{FF2B5EF4-FFF2-40B4-BE49-F238E27FC236}">
                  <a16:creationId xmlns:a16="http://schemas.microsoft.com/office/drawing/2014/main" id="{7C7737FF-1072-96F4-663C-EBDAB5E3253A}"/>
                </a:ext>
              </a:extLst>
            </p:cNvPr>
            <p:cNvSpPr/>
            <p:nvPr/>
          </p:nvSpPr>
          <p:spPr>
            <a:xfrm>
              <a:off x="3668113" y="2949349"/>
              <a:ext cx="97766" cy="95218"/>
            </a:xfrm>
            <a:prstGeom prst="pentagon">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49" name="テキスト ボックス 23">
              <a:extLst>
                <a:ext uri="{FF2B5EF4-FFF2-40B4-BE49-F238E27FC236}">
                  <a16:creationId xmlns:a16="http://schemas.microsoft.com/office/drawing/2014/main" id="{4BA33E65-D036-9597-2D95-DB0DF4914D03}"/>
                </a:ext>
              </a:extLst>
            </p:cNvPr>
            <p:cNvSpPr txBox="1">
              <a:spLocks noChangeArrowheads="1"/>
            </p:cNvSpPr>
            <p:nvPr/>
          </p:nvSpPr>
          <p:spPr bwMode="auto">
            <a:xfrm>
              <a:off x="3829924" y="2694513"/>
              <a:ext cx="431495" cy="173831"/>
            </a:xfrm>
            <a:prstGeom prst="rect">
              <a:avLst/>
            </a:prstGeom>
            <a:solidFill>
              <a:srgbClr val="F967AD"/>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spcBef>
                  <a:spcPct val="0"/>
                </a:spcBef>
                <a:spcAft>
                  <a:spcPct val="0"/>
                </a:spcAft>
              </a:pPr>
              <a:r>
                <a:rPr lang="ja-JP" altLang="en-US" sz="750" b="1" dirty="0">
                  <a:latin typeface="BIZ UDゴシック" panose="020B0400000000000000" pitchFamily="49" charset="-128"/>
                  <a:ea typeface="BIZ UDゴシック" panose="020B0400000000000000" pitchFamily="49" charset="-128"/>
                </a:rPr>
                <a:t>送信所</a:t>
              </a:r>
            </a:p>
          </p:txBody>
        </p:sp>
        <p:sp>
          <p:nvSpPr>
            <p:cNvPr id="150" name="テキスト ボックス 23">
              <a:extLst>
                <a:ext uri="{FF2B5EF4-FFF2-40B4-BE49-F238E27FC236}">
                  <a16:creationId xmlns:a16="http://schemas.microsoft.com/office/drawing/2014/main" id="{AF3B2629-B6F0-E7F0-56F5-ACC2D16323C5}"/>
                </a:ext>
              </a:extLst>
            </p:cNvPr>
            <p:cNvSpPr txBox="1">
              <a:spLocks noChangeArrowheads="1"/>
            </p:cNvSpPr>
            <p:nvPr/>
          </p:nvSpPr>
          <p:spPr bwMode="auto">
            <a:xfrm>
              <a:off x="3841374" y="2927440"/>
              <a:ext cx="431495" cy="173831"/>
            </a:xfrm>
            <a:prstGeom prst="rect">
              <a:avLst/>
            </a:prstGeom>
            <a:solidFill>
              <a:schemeClr val="accent4">
                <a:lumMod val="60000"/>
                <a:lumOff val="40000"/>
              </a:schemeClr>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spcBef>
                  <a:spcPct val="0"/>
                </a:spcBef>
                <a:spcAft>
                  <a:spcPct val="0"/>
                </a:spcAft>
              </a:pPr>
              <a:r>
                <a:rPr lang="ja-JP" altLang="en-US" sz="750" b="1" dirty="0">
                  <a:latin typeface="BIZ UDPゴシック" panose="020B0400000000000000" pitchFamily="50" charset="-128"/>
                  <a:ea typeface="BIZ UDPゴシック" panose="020B0400000000000000" pitchFamily="50" charset="-128"/>
                </a:rPr>
                <a:t>観測局</a:t>
              </a:r>
            </a:p>
          </p:txBody>
        </p:sp>
        <p:sp>
          <p:nvSpPr>
            <p:cNvPr id="151" name="ドーナツ 16">
              <a:extLst>
                <a:ext uri="{FF2B5EF4-FFF2-40B4-BE49-F238E27FC236}">
                  <a16:creationId xmlns:a16="http://schemas.microsoft.com/office/drawing/2014/main" id="{A43E425D-637C-158A-F64C-1FE961C8F946}"/>
                </a:ext>
              </a:extLst>
            </p:cNvPr>
            <p:cNvSpPr/>
            <p:nvPr/>
          </p:nvSpPr>
          <p:spPr>
            <a:xfrm>
              <a:off x="5917453" y="1572869"/>
              <a:ext cx="106680" cy="106680"/>
            </a:xfrm>
            <a:prstGeom prst="donu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a:p>
          </p:txBody>
        </p:sp>
        <p:sp>
          <p:nvSpPr>
            <p:cNvPr id="152" name="ドーナツ 16">
              <a:extLst>
                <a:ext uri="{FF2B5EF4-FFF2-40B4-BE49-F238E27FC236}">
                  <a16:creationId xmlns:a16="http://schemas.microsoft.com/office/drawing/2014/main" id="{53C157CC-C99B-74D1-1A77-F9682812F78A}"/>
                </a:ext>
              </a:extLst>
            </p:cNvPr>
            <p:cNvSpPr/>
            <p:nvPr/>
          </p:nvSpPr>
          <p:spPr>
            <a:xfrm>
              <a:off x="6525110" y="4446954"/>
              <a:ext cx="106680" cy="106680"/>
            </a:xfrm>
            <a:prstGeom prst="donu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a:p>
          </p:txBody>
        </p:sp>
        <p:sp>
          <p:nvSpPr>
            <p:cNvPr id="153" name="テキスト ボックス 18">
              <a:extLst>
                <a:ext uri="{FF2B5EF4-FFF2-40B4-BE49-F238E27FC236}">
                  <a16:creationId xmlns:a16="http://schemas.microsoft.com/office/drawing/2014/main" id="{E127343F-ADFA-5F10-8D6A-C79C7F17DE9E}"/>
                </a:ext>
              </a:extLst>
            </p:cNvPr>
            <p:cNvSpPr txBox="1">
              <a:spLocks noChangeArrowheads="1"/>
            </p:cNvSpPr>
            <p:nvPr/>
          </p:nvSpPr>
          <p:spPr bwMode="auto">
            <a:xfrm rot="18449105">
              <a:off x="6320555" y="4164768"/>
              <a:ext cx="584030" cy="135808"/>
            </a:xfrm>
            <a:prstGeom prst="rect">
              <a:avLst/>
            </a:prstGeom>
            <a:solidFill>
              <a:srgbClr val="8FFFFF"/>
            </a:solidFill>
            <a:ln w="6350">
              <a:solidFill>
                <a:schemeClr val="bg1"/>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spcBef>
                  <a:spcPct val="0"/>
                </a:spcBef>
                <a:spcAft>
                  <a:spcPct val="0"/>
                </a:spcAft>
              </a:pPr>
              <a:r>
                <a:rPr lang="en-US" altLang="ja-JP" sz="675" b="1" dirty="0">
                  <a:solidFill>
                    <a:srgbClr val="00B050"/>
                  </a:solidFill>
                  <a:latin typeface="BIZ UDPゴシック" panose="020B0400000000000000" pitchFamily="50" charset="-128"/>
                  <a:ea typeface="BIZ UDPゴシック" panose="020B0400000000000000" pitchFamily="50" charset="-128"/>
                </a:rPr>
                <a:t>NHK</a:t>
              </a:r>
              <a:r>
                <a:rPr lang="ja-JP" altLang="en-US" sz="675" b="1" dirty="0">
                  <a:solidFill>
                    <a:srgbClr val="00B050"/>
                  </a:solidFill>
                  <a:latin typeface="BIZ UDPゴシック" panose="020B0400000000000000" pitchFamily="50" charset="-128"/>
                  <a:ea typeface="BIZ UDPゴシック" panose="020B0400000000000000" pitchFamily="50" charset="-128"/>
                </a:rPr>
                <a:t>銚子</a:t>
              </a:r>
            </a:p>
          </p:txBody>
        </p:sp>
        <p:sp>
          <p:nvSpPr>
            <p:cNvPr id="154" name="五角形 153">
              <a:extLst>
                <a:ext uri="{FF2B5EF4-FFF2-40B4-BE49-F238E27FC236}">
                  <a16:creationId xmlns:a16="http://schemas.microsoft.com/office/drawing/2014/main" id="{4E42EE01-7152-3EA1-34B1-347E2D8F8D81}"/>
                </a:ext>
              </a:extLst>
            </p:cNvPr>
            <p:cNvSpPr/>
            <p:nvPr/>
          </p:nvSpPr>
          <p:spPr>
            <a:xfrm>
              <a:off x="5028952" y="4522634"/>
              <a:ext cx="97766" cy="95218"/>
            </a:xfrm>
            <a:prstGeom prst="pentagon">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55" name="五角形 154">
              <a:extLst>
                <a:ext uri="{FF2B5EF4-FFF2-40B4-BE49-F238E27FC236}">
                  <a16:creationId xmlns:a16="http://schemas.microsoft.com/office/drawing/2014/main" id="{0D36BD19-D9F3-444C-8F70-B1A7AA7B2F91}"/>
                </a:ext>
              </a:extLst>
            </p:cNvPr>
            <p:cNvSpPr/>
            <p:nvPr/>
          </p:nvSpPr>
          <p:spPr>
            <a:xfrm>
              <a:off x="5395712" y="4504375"/>
              <a:ext cx="97766" cy="95218"/>
            </a:xfrm>
            <a:prstGeom prst="pentagon">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cxnSp>
          <p:nvCxnSpPr>
            <p:cNvPr id="156" name="直線矢印コネクタ 155">
              <a:extLst>
                <a:ext uri="{FF2B5EF4-FFF2-40B4-BE49-F238E27FC236}">
                  <a16:creationId xmlns:a16="http://schemas.microsoft.com/office/drawing/2014/main" id="{A5D55A96-627F-ADE2-21A6-841CD2F10200}"/>
                </a:ext>
              </a:extLst>
            </p:cNvPr>
            <p:cNvCxnSpPr>
              <a:cxnSpLocks/>
            </p:cNvCxnSpPr>
            <p:nvPr/>
          </p:nvCxnSpPr>
          <p:spPr>
            <a:xfrm flipH="1">
              <a:off x="5073437" y="4478882"/>
              <a:ext cx="530429" cy="463681"/>
            </a:xfrm>
            <a:prstGeom prst="straightConnector1">
              <a:avLst/>
            </a:prstGeom>
            <a:noFill/>
            <a:ln w="9525" cap="flat" cmpd="sng" algn="ctr">
              <a:solidFill>
                <a:srgbClr val="0000FF"/>
              </a:solidFill>
              <a:prstDash val="solid"/>
              <a:headEnd type="triangle"/>
              <a:tailEnd type="none"/>
            </a:ln>
            <a:effectLst/>
          </p:spPr>
        </p:cxnSp>
        <p:cxnSp>
          <p:nvCxnSpPr>
            <p:cNvPr id="157" name="直線矢印コネクタ 156">
              <a:extLst>
                <a:ext uri="{FF2B5EF4-FFF2-40B4-BE49-F238E27FC236}">
                  <a16:creationId xmlns:a16="http://schemas.microsoft.com/office/drawing/2014/main" id="{D50C4813-2CBA-A254-C90D-9EB3C6E81313}"/>
                </a:ext>
              </a:extLst>
            </p:cNvPr>
            <p:cNvCxnSpPr>
              <a:cxnSpLocks/>
            </p:cNvCxnSpPr>
            <p:nvPr/>
          </p:nvCxnSpPr>
          <p:spPr>
            <a:xfrm flipV="1">
              <a:off x="5452623" y="3470193"/>
              <a:ext cx="504190" cy="1013896"/>
            </a:xfrm>
            <a:prstGeom prst="straightConnector1">
              <a:avLst/>
            </a:prstGeom>
            <a:noFill/>
            <a:ln w="9525" cap="flat" cmpd="sng" algn="ctr">
              <a:solidFill>
                <a:srgbClr val="0000FF"/>
              </a:solidFill>
              <a:prstDash val="solid"/>
              <a:headEnd type="triangle"/>
              <a:tailEnd type="none"/>
            </a:ln>
            <a:effectLst/>
          </p:spPr>
        </p:cxnSp>
        <p:sp>
          <p:nvSpPr>
            <p:cNvPr id="158" name="五角形 157">
              <a:extLst>
                <a:ext uri="{FF2B5EF4-FFF2-40B4-BE49-F238E27FC236}">
                  <a16:creationId xmlns:a16="http://schemas.microsoft.com/office/drawing/2014/main" id="{48C9A169-D8EE-1757-58C7-9112C7D648D6}"/>
                </a:ext>
              </a:extLst>
            </p:cNvPr>
            <p:cNvSpPr/>
            <p:nvPr/>
          </p:nvSpPr>
          <p:spPr>
            <a:xfrm>
              <a:off x="5440075" y="5517993"/>
              <a:ext cx="97766" cy="95218"/>
            </a:xfrm>
            <a:prstGeom prst="pentagon">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59" name="ドーナツ 16">
              <a:extLst>
                <a:ext uri="{FF2B5EF4-FFF2-40B4-BE49-F238E27FC236}">
                  <a16:creationId xmlns:a16="http://schemas.microsoft.com/office/drawing/2014/main" id="{8F4771C2-5EB3-C1EB-4CE5-F0FA45754E02}"/>
                </a:ext>
              </a:extLst>
            </p:cNvPr>
            <p:cNvSpPr/>
            <p:nvPr/>
          </p:nvSpPr>
          <p:spPr>
            <a:xfrm>
              <a:off x="3419009" y="5678063"/>
              <a:ext cx="106680" cy="106680"/>
            </a:xfrm>
            <a:prstGeom prst="donu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dirty="0"/>
            </a:p>
          </p:txBody>
        </p:sp>
        <p:sp>
          <p:nvSpPr>
            <p:cNvPr id="160" name="楕円 159">
              <a:extLst>
                <a:ext uri="{FF2B5EF4-FFF2-40B4-BE49-F238E27FC236}">
                  <a16:creationId xmlns:a16="http://schemas.microsoft.com/office/drawing/2014/main" id="{C530C920-49A4-DEAB-5880-0EA81A9C24F1}"/>
                </a:ext>
              </a:extLst>
            </p:cNvPr>
            <p:cNvSpPr/>
            <p:nvPr/>
          </p:nvSpPr>
          <p:spPr>
            <a:xfrm>
              <a:off x="5521099" y="5554750"/>
              <a:ext cx="565243" cy="144287"/>
            </a:xfrm>
            <a:prstGeom prst="ellipse">
              <a:avLst/>
            </a:prstGeom>
            <a:solidFill>
              <a:schemeClr val="accent2">
                <a:lumMod val="40000"/>
                <a:lumOff val="6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675" b="1" dirty="0">
                  <a:solidFill>
                    <a:schemeClr val="tx1"/>
                  </a:solidFill>
                  <a:latin typeface="BIZ UDPゴシック" panose="020B0400000000000000" pitchFamily="50" charset="-128"/>
                  <a:ea typeface="BIZ UDPゴシック" panose="020B0400000000000000" pitchFamily="50" charset="-128"/>
                </a:rPr>
                <a:t>鴨川局</a:t>
              </a:r>
            </a:p>
          </p:txBody>
        </p:sp>
        <p:sp>
          <p:nvSpPr>
            <p:cNvPr id="161" name="テキスト ボックス 31">
              <a:extLst>
                <a:ext uri="{FF2B5EF4-FFF2-40B4-BE49-F238E27FC236}">
                  <a16:creationId xmlns:a16="http://schemas.microsoft.com/office/drawing/2014/main" id="{57744BB3-C08A-C1D7-C4DA-71130559C378}"/>
                </a:ext>
              </a:extLst>
            </p:cNvPr>
            <p:cNvSpPr txBox="1">
              <a:spLocks noChangeArrowheads="1"/>
            </p:cNvSpPr>
            <p:nvPr/>
          </p:nvSpPr>
          <p:spPr bwMode="auto">
            <a:xfrm>
              <a:off x="3064274" y="5485612"/>
              <a:ext cx="622601" cy="126474"/>
            </a:xfrm>
            <a:prstGeom prst="rect">
              <a:avLst/>
            </a:prstGeom>
            <a:solidFill>
              <a:schemeClr val="accent2">
                <a:lumMod val="40000"/>
                <a:lumOff val="60000"/>
              </a:schemeClr>
            </a:solidFill>
            <a:ln w="6350">
              <a:solidFill>
                <a:schemeClr val="bg1"/>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75"/>
                </a:lnSpc>
                <a:spcBef>
                  <a:spcPct val="0"/>
                </a:spcBef>
                <a:spcAft>
                  <a:spcPct val="0"/>
                </a:spcAft>
              </a:pPr>
              <a:r>
                <a:rPr lang="en-US" altLang="ja-JP" sz="675" b="1" dirty="0" err="1">
                  <a:solidFill>
                    <a:srgbClr val="0000FF"/>
                  </a:solidFill>
                  <a:latin typeface="BIZ UDPゴシック" panose="020B0400000000000000" pitchFamily="50" charset="-128"/>
                  <a:ea typeface="BIZ UDPゴシック" panose="020B0400000000000000" pitchFamily="50" charset="-128"/>
                </a:rPr>
                <a:t>Kmix</a:t>
              </a:r>
              <a:r>
                <a:rPr lang="ja-JP" altLang="en-US" sz="675" b="1" dirty="0">
                  <a:solidFill>
                    <a:srgbClr val="0000FF"/>
                  </a:solidFill>
                  <a:latin typeface="BIZ UDPゴシック" panose="020B0400000000000000" pitchFamily="50" charset="-128"/>
                  <a:ea typeface="BIZ UDPゴシック" panose="020B0400000000000000" pitchFamily="50" charset="-128"/>
                </a:rPr>
                <a:t>静岡</a:t>
              </a:r>
            </a:p>
          </p:txBody>
        </p:sp>
        <p:sp>
          <p:nvSpPr>
            <p:cNvPr id="162" name="テキスト ボックス 31">
              <a:extLst>
                <a:ext uri="{FF2B5EF4-FFF2-40B4-BE49-F238E27FC236}">
                  <a16:creationId xmlns:a16="http://schemas.microsoft.com/office/drawing/2014/main" id="{0559E592-7A76-E842-A65E-497F59DAA275}"/>
                </a:ext>
              </a:extLst>
            </p:cNvPr>
            <p:cNvSpPr txBox="1">
              <a:spLocks noChangeArrowheads="1"/>
            </p:cNvSpPr>
            <p:nvPr/>
          </p:nvSpPr>
          <p:spPr bwMode="auto">
            <a:xfrm rot="18260315">
              <a:off x="6408653" y="4451671"/>
              <a:ext cx="660880" cy="126470"/>
            </a:xfrm>
            <a:prstGeom prst="rect">
              <a:avLst/>
            </a:prstGeom>
            <a:solidFill>
              <a:schemeClr val="accent2">
                <a:lumMod val="40000"/>
                <a:lumOff val="60000"/>
              </a:schemeClr>
            </a:solidFill>
            <a:ln w="6350">
              <a:solidFill>
                <a:schemeClr val="bg1"/>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75"/>
                </a:lnSpc>
                <a:spcBef>
                  <a:spcPct val="0"/>
                </a:spcBef>
                <a:spcAft>
                  <a:spcPct val="0"/>
                </a:spcAft>
              </a:pPr>
              <a:r>
                <a:rPr lang="en-US" altLang="ja-JP" sz="675" b="1" dirty="0">
                  <a:solidFill>
                    <a:srgbClr val="FF0000"/>
                  </a:solidFill>
                  <a:latin typeface="BIZ UDPゴシック" panose="020B0400000000000000" pitchFamily="50" charset="-128"/>
                  <a:ea typeface="BIZ UDPゴシック" panose="020B0400000000000000" pitchFamily="50" charset="-128"/>
                </a:rPr>
                <a:t>Bay FM</a:t>
              </a:r>
              <a:r>
                <a:rPr lang="ja-JP" altLang="en-US" sz="675" b="1" dirty="0">
                  <a:solidFill>
                    <a:srgbClr val="FF0000"/>
                  </a:solidFill>
                  <a:latin typeface="BIZ UDPゴシック" panose="020B0400000000000000" pitchFamily="50" charset="-128"/>
                  <a:ea typeface="BIZ UDPゴシック" panose="020B0400000000000000" pitchFamily="50" charset="-128"/>
                </a:rPr>
                <a:t>銚子</a:t>
              </a:r>
            </a:p>
          </p:txBody>
        </p:sp>
        <p:cxnSp>
          <p:nvCxnSpPr>
            <p:cNvPr id="163" name="直線矢印コネクタ 162">
              <a:extLst>
                <a:ext uri="{FF2B5EF4-FFF2-40B4-BE49-F238E27FC236}">
                  <a16:creationId xmlns:a16="http://schemas.microsoft.com/office/drawing/2014/main" id="{2EA5D6D8-CD30-F6D0-76E5-BAF9CE77EFDE}"/>
                </a:ext>
              </a:extLst>
            </p:cNvPr>
            <p:cNvCxnSpPr>
              <a:cxnSpLocks/>
            </p:cNvCxnSpPr>
            <p:nvPr/>
          </p:nvCxnSpPr>
          <p:spPr>
            <a:xfrm flipH="1" flipV="1">
              <a:off x="5462837" y="1975018"/>
              <a:ext cx="33607" cy="627915"/>
            </a:xfrm>
            <a:prstGeom prst="straightConnector1">
              <a:avLst/>
            </a:prstGeom>
            <a:noFill/>
            <a:ln w="3175" cap="flat" cmpd="sng" algn="ctr">
              <a:solidFill>
                <a:srgbClr val="0000FF"/>
              </a:solidFill>
              <a:prstDash val="solid"/>
              <a:headEnd type="triangle"/>
              <a:tailEnd type="none"/>
            </a:ln>
            <a:effectLst/>
          </p:spPr>
        </p:cxnSp>
        <p:sp>
          <p:nvSpPr>
            <p:cNvPr id="164" name="テキスト ボックス 18">
              <a:extLst>
                <a:ext uri="{FF2B5EF4-FFF2-40B4-BE49-F238E27FC236}">
                  <a16:creationId xmlns:a16="http://schemas.microsoft.com/office/drawing/2014/main" id="{665D48C5-486F-6BC9-B679-FF47DF2A3748}"/>
                </a:ext>
              </a:extLst>
            </p:cNvPr>
            <p:cNvSpPr txBox="1">
              <a:spLocks noChangeArrowheads="1"/>
            </p:cNvSpPr>
            <p:nvPr/>
          </p:nvSpPr>
          <p:spPr bwMode="auto">
            <a:xfrm>
              <a:off x="4175125" y="5044695"/>
              <a:ext cx="630708" cy="131535"/>
            </a:xfrm>
            <a:prstGeom prst="rect">
              <a:avLst/>
            </a:prstGeom>
            <a:solidFill>
              <a:srgbClr val="F9D5FF"/>
            </a:solidFill>
            <a:ln w="6350">
              <a:solidFill>
                <a:schemeClr val="bg1"/>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75"/>
                </a:lnSpc>
                <a:spcBef>
                  <a:spcPct val="0"/>
                </a:spcBef>
                <a:spcAft>
                  <a:spcPct val="0"/>
                </a:spcAft>
              </a:pPr>
              <a:r>
                <a:rPr lang="en-US" altLang="ja-JP" sz="675" b="1" dirty="0">
                  <a:solidFill>
                    <a:srgbClr val="FF0000"/>
                  </a:solidFill>
                  <a:latin typeface="BIZ UDPゴシック" panose="020B0400000000000000" pitchFamily="50" charset="-128"/>
                  <a:ea typeface="BIZ UDPゴシック" panose="020B0400000000000000" pitchFamily="50" charset="-128"/>
                </a:rPr>
                <a:t>FM</a:t>
              </a:r>
              <a:r>
                <a:rPr lang="ja-JP" altLang="en-US" sz="675" b="1" dirty="0">
                  <a:solidFill>
                    <a:srgbClr val="FF0000"/>
                  </a:solidFill>
                  <a:latin typeface="BIZ UDPゴシック" panose="020B0400000000000000" pitchFamily="50" charset="-128"/>
                  <a:ea typeface="BIZ UDPゴシック" panose="020B0400000000000000" pitchFamily="50" charset="-128"/>
                </a:rPr>
                <a:t>神奈川</a:t>
              </a:r>
            </a:p>
          </p:txBody>
        </p:sp>
        <p:sp>
          <p:nvSpPr>
            <p:cNvPr id="165" name="ドーナツ 16">
              <a:extLst>
                <a:ext uri="{FF2B5EF4-FFF2-40B4-BE49-F238E27FC236}">
                  <a16:creationId xmlns:a16="http://schemas.microsoft.com/office/drawing/2014/main" id="{E4159A45-C92C-A1A0-FE72-47307D44DEC6}"/>
                </a:ext>
              </a:extLst>
            </p:cNvPr>
            <p:cNvSpPr/>
            <p:nvPr/>
          </p:nvSpPr>
          <p:spPr>
            <a:xfrm>
              <a:off x="5246209" y="2864762"/>
              <a:ext cx="106680" cy="106680"/>
            </a:xfrm>
            <a:prstGeom prst="donu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dirty="0"/>
            </a:p>
          </p:txBody>
        </p:sp>
        <p:sp>
          <p:nvSpPr>
            <p:cNvPr id="166" name="テキスト ボックス 18">
              <a:extLst>
                <a:ext uri="{FF2B5EF4-FFF2-40B4-BE49-F238E27FC236}">
                  <a16:creationId xmlns:a16="http://schemas.microsoft.com/office/drawing/2014/main" id="{D8AEA79E-C984-CF7B-2226-8C4207ED515E}"/>
                </a:ext>
              </a:extLst>
            </p:cNvPr>
            <p:cNvSpPr txBox="1">
              <a:spLocks noChangeArrowheads="1"/>
            </p:cNvSpPr>
            <p:nvPr/>
          </p:nvSpPr>
          <p:spPr bwMode="auto">
            <a:xfrm>
              <a:off x="4746935" y="2846349"/>
              <a:ext cx="474813" cy="130609"/>
            </a:xfrm>
            <a:prstGeom prst="rect">
              <a:avLst/>
            </a:prstGeom>
            <a:solidFill>
              <a:srgbClr val="FFFD8F"/>
            </a:solidFill>
            <a:ln w="6350">
              <a:solidFill>
                <a:schemeClr val="bg1"/>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75"/>
                </a:lnSpc>
                <a:spcBef>
                  <a:spcPct val="0"/>
                </a:spcBef>
                <a:spcAft>
                  <a:spcPct val="0"/>
                </a:spcAft>
              </a:pPr>
              <a:r>
                <a:rPr lang="en-US" altLang="ja-JP" sz="675" b="1" dirty="0">
                  <a:solidFill>
                    <a:schemeClr val="bg2">
                      <a:lumMod val="25000"/>
                    </a:schemeClr>
                  </a:solidFill>
                  <a:latin typeface="BIZ UDPゴシック" panose="020B0400000000000000" pitchFamily="50" charset="-128"/>
                  <a:ea typeface="BIZ UDPゴシック" panose="020B0400000000000000" pitchFamily="50" charset="-128"/>
                </a:rPr>
                <a:t>FM</a:t>
              </a:r>
              <a:r>
                <a:rPr lang="ja-JP" altLang="en-US" sz="675" b="1" dirty="0">
                  <a:solidFill>
                    <a:schemeClr val="bg2">
                      <a:lumMod val="25000"/>
                    </a:schemeClr>
                  </a:solidFill>
                  <a:latin typeface="BIZ UDPゴシック" panose="020B0400000000000000" pitchFamily="50" charset="-128"/>
                  <a:ea typeface="BIZ UDPゴシック" panose="020B0400000000000000" pitchFamily="50" charset="-128"/>
                </a:rPr>
                <a:t>栃木</a:t>
              </a:r>
            </a:p>
          </p:txBody>
        </p:sp>
        <p:cxnSp>
          <p:nvCxnSpPr>
            <p:cNvPr id="167" name="直線矢印コネクタ 166">
              <a:extLst>
                <a:ext uri="{FF2B5EF4-FFF2-40B4-BE49-F238E27FC236}">
                  <a16:creationId xmlns:a16="http://schemas.microsoft.com/office/drawing/2014/main" id="{C14A0779-B613-F131-13E3-6F28F101E4A4}"/>
                </a:ext>
              </a:extLst>
            </p:cNvPr>
            <p:cNvCxnSpPr>
              <a:cxnSpLocks/>
            </p:cNvCxnSpPr>
            <p:nvPr/>
          </p:nvCxnSpPr>
          <p:spPr>
            <a:xfrm flipH="1" flipV="1">
              <a:off x="5321443" y="2939093"/>
              <a:ext cx="301211" cy="1387159"/>
            </a:xfrm>
            <a:prstGeom prst="straightConnector1">
              <a:avLst/>
            </a:prstGeom>
            <a:noFill/>
            <a:ln w="3175" cap="flat" cmpd="sng" algn="ctr">
              <a:solidFill>
                <a:srgbClr val="0000FF"/>
              </a:solidFill>
              <a:prstDash val="solid"/>
              <a:headEnd type="triangle"/>
              <a:tailEnd type="none"/>
            </a:ln>
            <a:effectLst/>
          </p:spPr>
        </p:cxnSp>
        <p:sp>
          <p:nvSpPr>
            <p:cNvPr id="168" name="テキスト ボックス 18">
              <a:extLst>
                <a:ext uri="{FF2B5EF4-FFF2-40B4-BE49-F238E27FC236}">
                  <a16:creationId xmlns:a16="http://schemas.microsoft.com/office/drawing/2014/main" id="{44C78726-999C-4451-3C0D-4A7A1FD8E7BE}"/>
                </a:ext>
              </a:extLst>
            </p:cNvPr>
            <p:cNvSpPr txBox="1">
              <a:spLocks noChangeArrowheads="1"/>
            </p:cNvSpPr>
            <p:nvPr/>
          </p:nvSpPr>
          <p:spPr bwMode="auto">
            <a:xfrm rot="21178359">
              <a:off x="3888970" y="4357854"/>
              <a:ext cx="516467" cy="130970"/>
            </a:xfrm>
            <a:prstGeom prst="rect">
              <a:avLst/>
            </a:prstGeom>
            <a:solidFill>
              <a:srgbClr val="F9D5FF"/>
            </a:solidFill>
            <a:ln w="6350">
              <a:solidFill>
                <a:schemeClr val="bg1"/>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75"/>
                </a:lnSpc>
                <a:spcBef>
                  <a:spcPct val="0"/>
                </a:spcBef>
                <a:spcAft>
                  <a:spcPct val="0"/>
                </a:spcAft>
              </a:pPr>
              <a:r>
                <a:rPr lang="en-US" altLang="ja-JP" sz="675" b="1" dirty="0">
                  <a:solidFill>
                    <a:srgbClr val="0099FF"/>
                  </a:solidFill>
                  <a:latin typeface="BIZ UDPゴシック" panose="020B0400000000000000" pitchFamily="50" charset="-128"/>
                  <a:ea typeface="BIZ UDPゴシック" panose="020B0400000000000000" pitchFamily="50" charset="-128"/>
                </a:rPr>
                <a:t>TFM</a:t>
              </a:r>
              <a:r>
                <a:rPr lang="ja-JP" altLang="en-US" sz="675" b="1" dirty="0">
                  <a:solidFill>
                    <a:srgbClr val="0099FF"/>
                  </a:solidFill>
                  <a:latin typeface="BIZ UDPゴシック" panose="020B0400000000000000" pitchFamily="50" charset="-128"/>
                  <a:ea typeface="BIZ UDPゴシック" panose="020B0400000000000000" pitchFamily="50" charset="-128"/>
                </a:rPr>
                <a:t>檜原</a:t>
              </a:r>
            </a:p>
          </p:txBody>
        </p:sp>
        <p:sp>
          <p:nvSpPr>
            <p:cNvPr id="169" name="楕円 168">
              <a:extLst>
                <a:ext uri="{FF2B5EF4-FFF2-40B4-BE49-F238E27FC236}">
                  <a16:creationId xmlns:a16="http://schemas.microsoft.com/office/drawing/2014/main" id="{56B0BF0E-A9FB-10D7-D931-494E6CA6C8C0}"/>
                </a:ext>
              </a:extLst>
            </p:cNvPr>
            <p:cNvSpPr/>
            <p:nvPr/>
          </p:nvSpPr>
          <p:spPr>
            <a:xfrm rot="21152060">
              <a:off x="4245373" y="4561109"/>
              <a:ext cx="559643" cy="158332"/>
            </a:xfrm>
            <a:prstGeom prst="ellipse">
              <a:avLst/>
            </a:prstGeom>
            <a:solidFill>
              <a:srgbClr val="D1FFFF">
                <a:alpha val="57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675" b="1" dirty="0">
                  <a:solidFill>
                    <a:schemeClr val="tx1"/>
                  </a:solidFill>
                  <a:latin typeface="BIZ UDPゴシック" panose="020B0400000000000000" pitchFamily="50" charset="-128"/>
                  <a:ea typeface="BIZ UDPゴシック" panose="020B0400000000000000" pitchFamily="50" charset="-128"/>
                </a:rPr>
                <a:t>小平局</a:t>
              </a:r>
            </a:p>
          </p:txBody>
        </p:sp>
        <p:sp>
          <p:nvSpPr>
            <p:cNvPr id="170" name="ドーナツ 16">
              <a:extLst>
                <a:ext uri="{FF2B5EF4-FFF2-40B4-BE49-F238E27FC236}">
                  <a16:creationId xmlns:a16="http://schemas.microsoft.com/office/drawing/2014/main" id="{A946B76F-EF91-BAFB-978C-096A21ED64AE}"/>
                </a:ext>
              </a:extLst>
            </p:cNvPr>
            <p:cNvSpPr/>
            <p:nvPr/>
          </p:nvSpPr>
          <p:spPr>
            <a:xfrm>
              <a:off x="4422822" y="4430327"/>
              <a:ext cx="106680" cy="106680"/>
            </a:xfrm>
            <a:prstGeom prst="donu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dirty="0"/>
            </a:p>
          </p:txBody>
        </p:sp>
        <p:cxnSp>
          <p:nvCxnSpPr>
            <p:cNvPr id="171" name="直線矢印コネクタ 170">
              <a:extLst>
                <a:ext uri="{FF2B5EF4-FFF2-40B4-BE49-F238E27FC236}">
                  <a16:creationId xmlns:a16="http://schemas.microsoft.com/office/drawing/2014/main" id="{EED8643E-9700-699E-29FF-1AFC8C685DB2}"/>
                </a:ext>
              </a:extLst>
            </p:cNvPr>
            <p:cNvCxnSpPr>
              <a:cxnSpLocks/>
              <a:endCxn id="137" idx="6"/>
            </p:cNvCxnSpPr>
            <p:nvPr/>
          </p:nvCxnSpPr>
          <p:spPr>
            <a:xfrm flipH="1">
              <a:off x="3692670" y="4222046"/>
              <a:ext cx="2632718" cy="351653"/>
            </a:xfrm>
            <a:prstGeom prst="straightConnector1">
              <a:avLst/>
            </a:prstGeom>
            <a:noFill/>
            <a:ln w="9525" cap="flat" cmpd="sng" algn="ctr">
              <a:solidFill>
                <a:srgbClr val="0000FF"/>
              </a:solidFill>
              <a:prstDash val="solid"/>
              <a:headEnd type="triangle"/>
              <a:tailEnd type="none"/>
            </a:ln>
            <a:effectLst/>
          </p:spPr>
        </p:cxnSp>
        <p:pic>
          <p:nvPicPr>
            <p:cNvPr id="172" name="図 171">
              <a:extLst>
                <a:ext uri="{FF2B5EF4-FFF2-40B4-BE49-F238E27FC236}">
                  <a16:creationId xmlns:a16="http://schemas.microsoft.com/office/drawing/2014/main" id="{4C8B0331-8519-A14C-4497-CDEBA6C5981F}"/>
                </a:ext>
              </a:extLst>
            </p:cNvPr>
            <p:cNvPicPr>
              <a:picLocks noChangeAspect="1"/>
            </p:cNvPicPr>
            <p:nvPr/>
          </p:nvPicPr>
          <p:blipFill>
            <a:blip r:embed="rId7"/>
            <a:stretch>
              <a:fillRect/>
            </a:stretch>
          </p:blipFill>
          <p:spPr>
            <a:xfrm rot="14591891">
              <a:off x="5182619" y="4109230"/>
              <a:ext cx="480854" cy="645121"/>
            </a:xfrm>
            <a:prstGeom prst="rect">
              <a:avLst/>
            </a:prstGeom>
          </p:spPr>
        </p:pic>
        <p:cxnSp>
          <p:nvCxnSpPr>
            <p:cNvPr id="173" name="直線コネクタ 172">
              <a:extLst>
                <a:ext uri="{FF2B5EF4-FFF2-40B4-BE49-F238E27FC236}">
                  <a16:creationId xmlns:a16="http://schemas.microsoft.com/office/drawing/2014/main" id="{6B73800B-4C2C-F412-3AA6-1CAF57D71BDB}"/>
                </a:ext>
              </a:extLst>
            </p:cNvPr>
            <p:cNvCxnSpPr>
              <a:cxnSpLocks/>
            </p:cNvCxnSpPr>
            <p:nvPr/>
          </p:nvCxnSpPr>
          <p:spPr>
            <a:xfrm flipH="1">
              <a:off x="4394702" y="3847470"/>
              <a:ext cx="1184456" cy="482077"/>
            </a:xfrm>
            <a:prstGeom prst="line">
              <a:avLst/>
            </a:prstGeom>
            <a:noFill/>
            <a:ln w="9525" cap="flat" cmpd="sng" algn="ctr">
              <a:solidFill>
                <a:srgbClr val="0000FF"/>
              </a:solidFill>
              <a:prstDash val="lgDash"/>
            </a:ln>
            <a:effectLst/>
          </p:spPr>
        </p:cxnSp>
        <p:sp>
          <p:nvSpPr>
            <p:cNvPr id="174" name="Rectangle 1">
              <a:extLst>
                <a:ext uri="{FF2B5EF4-FFF2-40B4-BE49-F238E27FC236}">
                  <a16:creationId xmlns:a16="http://schemas.microsoft.com/office/drawing/2014/main" id="{E6E59BBF-52C2-F206-C0D4-BB57BF3CC203}"/>
                </a:ext>
              </a:extLst>
            </p:cNvPr>
            <p:cNvSpPr>
              <a:spLocks noChangeArrowheads="1"/>
            </p:cNvSpPr>
            <p:nvPr/>
          </p:nvSpPr>
          <p:spPr bwMode="auto">
            <a:xfrm>
              <a:off x="3253064" y="1278325"/>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ja-JP" altLang="en-US" sz="1350"/>
            </a:p>
          </p:txBody>
        </p:sp>
        <p:cxnSp>
          <p:nvCxnSpPr>
            <p:cNvPr id="175" name="直線矢印コネクタ 174">
              <a:extLst>
                <a:ext uri="{FF2B5EF4-FFF2-40B4-BE49-F238E27FC236}">
                  <a16:creationId xmlns:a16="http://schemas.microsoft.com/office/drawing/2014/main" id="{194C9B61-F277-F968-80FB-36D6FA1D6037}"/>
                </a:ext>
              </a:extLst>
            </p:cNvPr>
            <p:cNvCxnSpPr>
              <a:cxnSpLocks/>
            </p:cNvCxnSpPr>
            <p:nvPr/>
          </p:nvCxnSpPr>
          <p:spPr>
            <a:xfrm flipV="1">
              <a:off x="5559871" y="1316438"/>
              <a:ext cx="910195" cy="1321477"/>
            </a:xfrm>
            <a:prstGeom prst="straightConnector1">
              <a:avLst/>
            </a:prstGeom>
            <a:noFill/>
            <a:ln w="3175" cap="flat" cmpd="sng" algn="ctr">
              <a:solidFill>
                <a:srgbClr val="0000FF"/>
              </a:solidFill>
              <a:prstDash val="solid"/>
              <a:headEnd type="triangle"/>
              <a:tailEnd type="none"/>
            </a:ln>
            <a:effectLst/>
          </p:spPr>
        </p:cxnSp>
        <p:sp>
          <p:nvSpPr>
            <p:cNvPr id="176" name="テキスト ボックス 18">
              <a:extLst>
                <a:ext uri="{FF2B5EF4-FFF2-40B4-BE49-F238E27FC236}">
                  <a16:creationId xmlns:a16="http://schemas.microsoft.com/office/drawing/2014/main" id="{E85D6B90-6C48-B696-1A35-F31E85F66C63}"/>
                </a:ext>
              </a:extLst>
            </p:cNvPr>
            <p:cNvSpPr txBox="1">
              <a:spLocks noChangeArrowheads="1"/>
            </p:cNvSpPr>
            <p:nvPr/>
          </p:nvSpPr>
          <p:spPr bwMode="auto">
            <a:xfrm>
              <a:off x="6024133" y="1650452"/>
              <a:ext cx="513505" cy="129205"/>
            </a:xfrm>
            <a:prstGeom prst="rect">
              <a:avLst/>
            </a:prstGeom>
            <a:solidFill>
              <a:srgbClr val="CCFF33">
                <a:alpha val="54000"/>
              </a:srgbClr>
            </a:solidFill>
            <a:ln w="6350">
              <a:solidFill>
                <a:schemeClr val="bg1"/>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75"/>
                </a:lnSpc>
                <a:spcBef>
                  <a:spcPct val="0"/>
                </a:spcBef>
                <a:spcAft>
                  <a:spcPct val="0"/>
                </a:spcAft>
              </a:pPr>
              <a:r>
                <a:rPr lang="en-US" altLang="ja-JP" sz="675" b="1" dirty="0">
                  <a:latin typeface="BIZ UDPゴシック" panose="020B0400000000000000" pitchFamily="50" charset="-128"/>
                  <a:ea typeface="BIZ UDPゴシック" panose="020B0400000000000000" pitchFamily="50" charset="-128"/>
                </a:rPr>
                <a:t>FM</a:t>
              </a:r>
              <a:r>
                <a:rPr lang="ja-JP" altLang="en-US" sz="675" b="1" dirty="0">
                  <a:latin typeface="BIZ UDPゴシック" panose="020B0400000000000000" pitchFamily="50" charset="-128"/>
                  <a:ea typeface="BIZ UDPゴシック" panose="020B0400000000000000" pitchFamily="50" charset="-128"/>
                </a:rPr>
                <a:t>福島</a:t>
              </a:r>
            </a:p>
          </p:txBody>
        </p:sp>
        <p:cxnSp>
          <p:nvCxnSpPr>
            <p:cNvPr id="177" name="直線矢印コネクタ 176">
              <a:extLst>
                <a:ext uri="{FF2B5EF4-FFF2-40B4-BE49-F238E27FC236}">
                  <a16:creationId xmlns:a16="http://schemas.microsoft.com/office/drawing/2014/main" id="{3B74FBB3-6DC8-43D0-84E2-BB6DF2F1025A}"/>
                </a:ext>
              </a:extLst>
            </p:cNvPr>
            <p:cNvCxnSpPr>
              <a:cxnSpLocks/>
            </p:cNvCxnSpPr>
            <p:nvPr/>
          </p:nvCxnSpPr>
          <p:spPr>
            <a:xfrm flipV="1">
              <a:off x="5492520" y="3487009"/>
              <a:ext cx="487259" cy="2019249"/>
            </a:xfrm>
            <a:prstGeom prst="straightConnector1">
              <a:avLst/>
            </a:prstGeom>
            <a:noFill/>
            <a:ln w="9525" cap="flat" cmpd="sng" algn="ctr">
              <a:solidFill>
                <a:srgbClr val="0000FF"/>
              </a:solidFill>
              <a:prstDash val="solid"/>
              <a:headEnd type="triangle"/>
              <a:tailEnd type="none"/>
            </a:ln>
            <a:effectLst/>
          </p:spPr>
        </p:cxnSp>
        <p:cxnSp>
          <p:nvCxnSpPr>
            <p:cNvPr id="178" name="直線矢印コネクタ 177">
              <a:extLst>
                <a:ext uri="{FF2B5EF4-FFF2-40B4-BE49-F238E27FC236}">
                  <a16:creationId xmlns:a16="http://schemas.microsoft.com/office/drawing/2014/main" id="{AEAD61E4-E6CA-1B3D-CFCB-CFA196BB032F}"/>
                </a:ext>
              </a:extLst>
            </p:cNvPr>
            <p:cNvCxnSpPr>
              <a:cxnSpLocks/>
            </p:cNvCxnSpPr>
            <p:nvPr/>
          </p:nvCxnSpPr>
          <p:spPr>
            <a:xfrm flipH="1">
              <a:off x="5069557" y="4260091"/>
              <a:ext cx="1318511" cy="707126"/>
            </a:xfrm>
            <a:prstGeom prst="straightConnector1">
              <a:avLst/>
            </a:prstGeom>
            <a:noFill/>
            <a:ln w="9525" cap="flat" cmpd="sng" algn="ctr">
              <a:solidFill>
                <a:srgbClr val="0000FF"/>
              </a:solidFill>
              <a:prstDash val="solid"/>
              <a:headEnd type="triangle"/>
              <a:tailEnd type="none"/>
            </a:ln>
            <a:effectLst/>
          </p:spPr>
        </p:cxnSp>
        <p:sp>
          <p:nvSpPr>
            <p:cNvPr id="179" name="楕円 178">
              <a:extLst>
                <a:ext uri="{FF2B5EF4-FFF2-40B4-BE49-F238E27FC236}">
                  <a16:creationId xmlns:a16="http://schemas.microsoft.com/office/drawing/2014/main" id="{C73574FC-25A3-A811-BB8E-0A3141666E69}"/>
                </a:ext>
              </a:extLst>
            </p:cNvPr>
            <p:cNvSpPr/>
            <p:nvPr/>
          </p:nvSpPr>
          <p:spPr>
            <a:xfrm>
              <a:off x="5682610" y="4309119"/>
              <a:ext cx="581390" cy="146654"/>
            </a:xfrm>
            <a:prstGeom prst="ellipse">
              <a:avLst/>
            </a:prstGeom>
            <a:solidFill>
              <a:srgbClr val="FFFD8F">
                <a:alpha val="6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675" b="1" dirty="0">
                  <a:solidFill>
                    <a:schemeClr val="tx1"/>
                  </a:solidFill>
                  <a:latin typeface="BIZ UDPゴシック" panose="020B0400000000000000" pitchFamily="50" charset="-128"/>
                  <a:ea typeface="BIZ UDPゴシック" panose="020B0400000000000000" pitchFamily="50" charset="-128"/>
                </a:rPr>
                <a:t>印西局</a:t>
              </a:r>
            </a:p>
          </p:txBody>
        </p:sp>
        <p:cxnSp>
          <p:nvCxnSpPr>
            <p:cNvPr id="180" name="直線矢印コネクタ 179">
              <a:extLst>
                <a:ext uri="{FF2B5EF4-FFF2-40B4-BE49-F238E27FC236}">
                  <a16:creationId xmlns:a16="http://schemas.microsoft.com/office/drawing/2014/main" id="{2C1D05CC-D920-9C00-630B-0B7DD103161D}"/>
                </a:ext>
              </a:extLst>
            </p:cNvPr>
            <p:cNvCxnSpPr>
              <a:cxnSpLocks/>
            </p:cNvCxnSpPr>
            <p:nvPr/>
          </p:nvCxnSpPr>
          <p:spPr>
            <a:xfrm flipH="1">
              <a:off x="5296939" y="4459837"/>
              <a:ext cx="268065" cy="88299"/>
            </a:xfrm>
            <a:prstGeom prst="straightConnector1">
              <a:avLst/>
            </a:prstGeom>
            <a:noFill/>
            <a:ln w="9525" cap="flat" cmpd="sng" algn="ctr">
              <a:solidFill>
                <a:srgbClr val="0000FF"/>
              </a:solidFill>
              <a:prstDash val="solid"/>
              <a:headEnd type="triangle"/>
              <a:tailEnd type="none"/>
            </a:ln>
            <a:effectLst/>
          </p:spPr>
        </p:cxnSp>
        <p:cxnSp>
          <p:nvCxnSpPr>
            <p:cNvPr id="181" name="直線矢印コネクタ 180">
              <a:extLst>
                <a:ext uri="{FF2B5EF4-FFF2-40B4-BE49-F238E27FC236}">
                  <a16:creationId xmlns:a16="http://schemas.microsoft.com/office/drawing/2014/main" id="{7ECBBC02-21A5-CFA1-BB39-9C837D1072FD}"/>
                </a:ext>
              </a:extLst>
            </p:cNvPr>
            <p:cNvCxnSpPr>
              <a:cxnSpLocks/>
            </p:cNvCxnSpPr>
            <p:nvPr/>
          </p:nvCxnSpPr>
          <p:spPr>
            <a:xfrm flipH="1">
              <a:off x="5262225" y="2735337"/>
              <a:ext cx="239489" cy="1764819"/>
            </a:xfrm>
            <a:prstGeom prst="straightConnector1">
              <a:avLst/>
            </a:prstGeom>
            <a:noFill/>
            <a:ln w="3175" cap="flat" cmpd="sng" algn="ctr">
              <a:solidFill>
                <a:srgbClr val="0000FF"/>
              </a:solidFill>
              <a:prstDash val="solid"/>
              <a:headEnd type="triangle"/>
              <a:tailEnd type="none"/>
            </a:ln>
            <a:effectLst/>
          </p:spPr>
        </p:cxnSp>
        <p:sp>
          <p:nvSpPr>
            <p:cNvPr id="182" name="楕円 181">
              <a:extLst>
                <a:ext uri="{FF2B5EF4-FFF2-40B4-BE49-F238E27FC236}">
                  <a16:creationId xmlns:a16="http://schemas.microsoft.com/office/drawing/2014/main" id="{26E78BB8-8400-9B6E-BD77-A549E51C9D8B}"/>
                </a:ext>
              </a:extLst>
            </p:cNvPr>
            <p:cNvSpPr/>
            <p:nvPr/>
          </p:nvSpPr>
          <p:spPr>
            <a:xfrm rot="2041065">
              <a:off x="5230959" y="4400625"/>
              <a:ext cx="1433669" cy="1514831"/>
            </a:xfrm>
            <a:prstGeom prst="ellipse">
              <a:avLst/>
            </a:prstGeom>
            <a:solidFill>
              <a:srgbClr val="60A500">
                <a:alpha val="20000"/>
              </a:srgbClr>
            </a:solidFill>
            <a:ln w="254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cxnSp>
          <p:nvCxnSpPr>
            <p:cNvPr id="183" name="直線コネクタ 182">
              <a:extLst>
                <a:ext uri="{FF2B5EF4-FFF2-40B4-BE49-F238E27FC236}">
                  <a16:creationId xmlns:a16="http://schemas.microsoft.com/office/drawing/2014/main" id="{07D30735-3746-59FE-49D6-C94889A8383E}"/>
                </a:ext>
              </a:extLst>
            </p:cNvPr>
            <p:cNvCxnSpPr>
              <a:cxnSpLocks/>
            </p:cNvCxnSpPr>
            <p:nvPr/>
          </p:nvCxnSpPr>
          <p:spPr>
            <a:xfrm flipH="1">
              <a:off x="6272121" y="2227742"/>
              <a:ext cx="395690" cy="1123829"/>
            </a:xfrm>
            <a:prstGeom prst="line">
              <a:avLst/>
            </a:prstGeom>
            <a:noFill/>
            <a:ln w="9525" cap="flat" cmpd="sng" algn="ctr">
              <a:solidFill>
                <a:srgbClr val="0000FF"/>
              </a:solidFill>
              <a:prstDash val="lgDash"/>
            </a:ln>
            <a:effectLst/>
          </p:spPr>
        </p:cxnSp>
        <p:cxnSp>
          <p:nvCxnSpPr>
            <p:cNvPr id="184" name="直線コネクタ 183">
              <a:extLst>
                <a:ext uri="{FF2B5EF4-FFF2-40B4-BE49-F238E27FC236}">
                  <a16:creationId xmlns:a16="http://schemas.microsoft.com/office/drawing/2014/main" id="{9A45C000-0D15-620D-ED48-0064D58EC7D7}"/>
                </a:ext>
              </a:extLst>
            </p:cNvPr>
            <p:cNvCxnSpPr>
              <a:cxnSpLocks/>
            </p:cNvCxnSpPr>
            <p:nvPr/>
          </p:nvCxnSpPr>
          <p:spPr>
            <a:xfrm flipH="1">
              <a:off x="5058903" y="4951177"/>
              <a:ext cx="1313401" cy="566320"/>
            </a:xfrm>
            <a:prstGeom prst="line">
              <a:avLst/>
            </a:prstGeom>
            <a:noFill/>
            <a:ln w="9525" cap="flat" cmpd="sng" algn="ctr">
              <a:solidFill>
                <a:srgbClr val="0000FF"/>
              </a:solidFill>
              <a:prstDash val="lgDash"/>
            </a:ln>
            <a:effectLst/>
          </p:spPr>
        </p:cxnSp>
        <p:sp>
          <p:nvSpPr>
            <p:cNvPr id="185" name="テキスト ボックス 23">
              <a:extLst>
                <a:ext uri="{FF2B5EF4-FFF2-40B4-BE49-F238E27FC236}">
                  <a16:creationId xmlns:a16="http://schemas.microsoft.com/office/drawing/2014/main" id="{3EA066BF-E3A4-0B6D-298F-18444ACD12FD}"/>
                </a:ext>
              </a:extLst>
            </p:cNvPr>
            <p:cNvSpPr txBox="1">
              <a:spLocks noChangeArrowheads="1"/>
            </p:cNvSpPr>
            <p:nvPr/>
          </p:nvSpPr>
          <p:spPr bwMode="auto">
            <a:xfrm>
              <a:off x="6519635" y="2063835"/>
              <a:ext cx="360068" cy="173831"/>
            </a:xfrm>
            <a:prstGeom prst="rect">
              <a:avLst/>
            </a:prstGeom>
            <a:solidFill>
              <a:srgbClr val="FDC3F7"/>
            </a:solidFill>
            <a:ln w="6350">
              <a:solidFill>
                <a:srgbClr val="000000"/>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spcBef>
                  <a:spcPct val="0"/>
                </a:spcBef>
                <a:spcAft>
                  <a:spcPct val="0"/>
                </a:spcAft>
              </a:pPr>
              <a:r>
                <a:rPr lang="ja-JP" altLang="en-US" sz="750" b="1" dirty="0">
                  <a:latin typeface="BIZ UDPゴシック" panose="020B0400000000000000" pitchFamily="50" charset="-128"/>
                  <a:ea typeface="BIZ UDPゴシック" panose="020B0400000000000000" pitchFamily="50" charset="-128"/>
                </a:rPr>
                <a:t>走向</a:t>
              </a:r>
            </a:p>
          </p:txBody>
        </p:sp>
        <p:sp>
          <p:nvSpPr>
            <p:cNvPr id="186" name="楕円 185">
              <a:extLst>
                <a:ext uri="{FF2B5EF4-FFF2-40B4-BE49-F238E27FC236}">
                  <a16:creationId xmlns:a16="http://schemas.microsoft.com/office/drawing/2014/main" id="{06B4B715-25AA-6328-39C9-A287AAD89E3E}"/>
                </a:ext>
              </a:extLst>
            </p:cNvPr>
            <p:cNvSpPr/>
            <p:nvPr/>
          </p:nvSpPr>
          <p:spPr>
            <a:xfrm rot="4144023">
              <a:off x="4880493" y="4823688"/>
              <a:ext cx="571709" cy="145631"/>
            </a:xfrm>
            <a:prstGeom prst="ellipse">
              <a:avLst/>
            </a:prstGeom>
            <a:solidFill>
              <a:srgbClr val="F6C3FF">
                <a:alpha val="66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675" b="1" dirty="0">
                  <a:solidFill>
                    <a:schemeClr val="tx1"/>
                  </a:solidFill>
                  <a:latin typeface="BIZ UDPゴシック" panose="020B0400000000000000" pitchFamily="50" charset="-128"/>
                  <a:ea typeface="BIZ UDPゴシック" panose="020B0400000000000000" pitchFamily="50" charset="-128"/>
                </a:rPr>
                <a:t>練馬局</a:t>
              </a:r>
            </a:p>
          </p:txBody>
        </p:sp>
        <p:sp>
          <p:nvSpPr>
            <p:cNvPr id="187" name="テキスト ボックス 18">
              <a:extLst>
                <a:ext uri="{FF2B5EF4-FFF2-40B4-BE49-F238E27FC236}">
                  <a16:creationId xmlns:a16="http://schemas.microsoft.com/office/drawing/2014/main" id="{B218C512-F30B-5F44-2FD7-58309FA513A2}"/>
                </a:ext>
              </a:extLst>
            </p:cNvPr>
            <p:cNvSpPr txBox="1">
              <a:spLocks noChangeArrowheads="1"/>
            </p:cNvSpPr>
            <p:nvPr/>
          </p:nvSpPr>
          <p:spPr bwMode="auto">
            <a:xfrm>
              <a:off x="6132261" y="4750423"/>
              <a:ext cx="584030" cy="159545"/>
            </a:xfrm>
            <a:prstGeom prst="rect">
              <a:avLst/>
            </a:prstGeom>
            <a:solidFill>
              <a:srgbClr val="8FFFFF">
                <a:alpha val="58000"/>
              </a:srgbClr>
            </a:solidFill>
            <a:ln w="6350">
              <a:solidFill>
                <a:schemeClr val="bg1"/>
              </a:solid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spcBef>
                  <a:spcPct val="0"/>
                </a:spcBef>
                <a:spcAft>
                  <a:spcPct val="0"/>
                </a:spcAft>
              </a:pPr>
              <a:r>
                <a:rPr lang="en-US" altLang="ja-JP" sz="750" b="1" dirty="0">
                  <a:solidFill>
                    <a:srgbClr val="00B050"/>
                  </a:solidFill>
                  <a:latin typeface="BIZ UDPゴシック" panose="020B0400000000000000" pitchFamily="50" charset="-128"/>
                  <a:ea typeface="BIZ UDPゴシック" panose="020B0400000000000000" pitchFamily="50" charset="-128"/>
                </a:rPr>
                <a:t>NHK</a:t>
              </a:r>
              <a:r>
                <a:rPr lang="ja-JP" altLang="en-US" sz="750" b="1" dirty="0">
                  <a:solidFill>
                    <a:srgbClr val="00B050"/>
                  </a:solidFill>
                  <a:latin typeface="BIZ UDPゴシック" panose="020B0400000000000000" pitchFamily="50" charset="-128"/>
                  <a:ea typeface="BIZ UDPゴシック" panose="020B0400000000000000" pitchFamily="50" charset="-128"/>
                </a:rPr>
                <a:t>長生</a:t>
              </a:r>
            </a:p>
          </p:txBody>
        </p:sp>
        <p:sp>
          <p:nvSpPr>
            <p:cNvPr id="188" name="楕円 187">
              <a:extLst>
                <a:ext uri="{FF2B5EF4-FFF2-40B4-BE49-F238E27FC236}">
                  <a16:creationId xmlns:a16="http://schemas.microsoft.com/office/drawing/2014/main" id="{8B9EC587-2C1C-6AC3-5312-62F016C40B4F}"/>
                </a:ext>
              </a:extLst>
            </p:cNvPr>
            <p:cNvSpPr/>
            <p:nvPr/>
          </p:nvSpPr>
          <p:spPr>
            <a:xfrm rot="3073877">
              <a:off x="4933562" y="5182001"/>
              <a:ext cx="569336" cy="180572"/>
            </a:xfrm>
            <a:prstGeom prst="ellipse">
              <a:avLst/>
            </a:prstGeom>
            <a:solidFill>
              <a:srgbClr val="9BFFFF">
                <a:alpha val="48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675" b="1" dirty="0">
                  <a:solidFill>
                    <a:schemeClr val="tx1"/>
                  </a:solidFill>
                  <a:latin typeface="BIZ UDPゴシック" panose="020B0400000000000000" pitchFamily="50" charset="-128"/>
                  <a:ea typeface="BIZ UDPゴシック" panose="020B0400000000000000" pitchFamily="50" charset="-128"/>
                </a:rPr>
                <a:t>横浜局</a:t>
              </a:r>
            </a:p>
          </p:txBody>
        </p:sp>
        <p:sp>
          <p:nvSpPr>
            <p:cNvPr id="189" name="楕円 188">
              <a:extLst>
                <a:ext uri="{FF2B5EF4-FFF2-40B4-BE49-F238E27FC236}">
                  <a16:creationId xmlns:a16="http://schemas.microsoft.com/office/drawing/2014/main" id="{FA6E4686-9970-3A9B-9BB2-50346FE40E8B}"/>
                </a:ext>
              </a:extLst>
            </p:cNvPr>
            <p:cNvSpPr/>
            <p:nvPr/>
          </p:nvSpPr>
          <p:spPr>
            <a:xfrm>
              <a:off x="5479511" y="4521349"/>
              <a:ext cx="604981" cy="134252"/>
            </a:xfrm>
            <a:prstGeom prst="ellipse">
              <a:avLst/>
            </a:prstGeom>
            <a:solidFill>
              <a:srgbClr val="CCFF33">
                <a:alpha val="6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ja-JP" altLang="en-US" sz="675" b="1" dirty="0">
                  <a:solidFill>
                    <a:schemeClr val="tx1"/>
                  </a:solidFill>
                  <a:latin typeface="BIZ UDPゴシック" panose="020B0400000000000000" pitchFamily="50" charset="-128"/>
                  <a:ea typeface="BIZ UDPゴシック" panose="020B0400000000000000" pitchFamily="50" charset="-128"/>
                </a:rPr>
                <a:t>船橋局</a:t>
              </a:r>
            </a:p>
          </p:txBody>
        </p:sp>
        <p:sp>
          <p:nvSpPr>
            <p:cNvPr id="190" name="テキスト ボックス 18">
              <a:extLst>
                <a:ext uri="{FF2B5EF4-FFF2-40B4-BE49-F238E27FC236}">
                  <a16:creationId xmlns:a16="http://schemas.microsoft.com/office/drawing/2014/main" id="{E0D2E014-72F0-B8D3-6EC7-68E561B48B3C}"/>
                </a:ext>
              </a:extLst>
            </p:cNvPr>
            <p:cNvSpPr txBox="1">
              <a:spLocks noChangeArrowheads="1"/>
            </p:cNvSpPr>
            <p:nvPr/>
          </p:nvSpPr>
          <p:spPr bwMode="auto">
            <a:xfrm rot="2970326">
              <a:off x="5192893" y="4829833"/>
              <a:ext cx="378107" cy="115248"/>
            </a:xfrm>
            <a:prstGeom prst="rect">
              <a:avLst/>
            </a:prstGeom>
            <a:solidFill>
              <a:srgbClr val="FFFD8F"/>
            </a:solidFill>
            <a:ln w="6350">
              <a:noFill/>
              <a:miter lim="800000"/>
              <a:headEnd/>
              <a:tailEnd/>
            </a:ln>
          </p:spPr>
          <p:txBody>
            <a:bodyPr vert="horz" wrap="square" lIns="68580" tIns="34290" rIns="68580" bIns="34290" numCol="1" anchor="t" anchorCtr="0" compatLnSpc="1">
              <a:prstTxWarp prst="textNoShape">
                <a:avLst/>
              </a:prstTxWarp>
            </a:bodyPr>
            <a:lstStyle/>
            <a:p>
              <a:pPr algn="ctr" defTabSz="685800" eaLnBrk="0" fontAlgn="base" hangingPunct="0">
                <a:lnSpc>
                  <a:spcPts val="600"/>
                </a:lnSpc>
                <a:spcBef>
                  <a:spcPct val="0"/>
                </a:spcBef>
                <a:spcAft>
                  <a:spcPct val="0"/>
                </a:spcAft>
              </a:pPr>
              <a:r>
                <a:rPr lang="en-US" altLang="ja-JP" sz="600" b="1" dirty="0">
                  <a:solidFill>
                    <a:srgbClr val="33CC33"/>
                  </a:solidFill>
                  <a:latin typeface="BIZ UDPゴシック" panose="020B0400000000000000" pitchFamily="50" charset="-128"/>
                  <a:ea typeface="BIZ UDPゴシック" panose="020B0400000000000000" pitchFamily="50" charset="-128"/>
                </a:rPr>
                <a:t>TkFM</a:t>
              </a:r>
              <a:endParaRPr lang="ja-JP" altLang="en-US" sz="600" b="1" dirty="0">
                <a:solidFill>
                  <a:srgbClr val="33CC33"/>
                </a:solidFill>
                <a:latin typeface="BIZ UDPゴシック" panose="020B0400000000000000" pitchFamily="50" charset="-128"/>
                <a:ea typeface="BIZ UDPゴシック" panose="020B0400000000000000" pitchFamily="50" charset="-128"/>
              </a:endParaRPr>
            </a:p>
          </p:txBody>
        </p:sp>
        <p:sp>
          <p:nvSpPr>
            <p:cNvPr id="191" name="ドーナツ 16">
              <a:extLst>
                <a:ext uri="{FF2B5EF4-FFF2-40B4-BE49-F238E27FC236}">
                  <a16:creationId xmlns:a16="http://schemas.microsoft.com/office/drawing/2014/main" id="{230ED8A1-2A65-D753-C363-0DDAB0F6B388}"/>
                </a:ext>
              </a:extLst>
            </p:cNvPr>
            <p:cNvSpPr/>
            <p:nvPr/>
          </p:nvSpPr>
          <p:spPr>
            <a:xfrm>
              <a:off x="5153865" y="4649353"/>
              <a:ext cx="106680" cy="106680"/>
            </a:xfrm>
            <a:prstGeom prst="donu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endParaRPr lang="ja-JP" altLang="en-US" sz="1350" dirty="0"/>
            </a:p>
          </p:txBody>
        </p:sp>
        <p:cxnSp>
          <p:nvCxnSpPr>
            <p:cNvPr id="192" name="直線矢印コネクタ 191">
              <a:extLst>
                <a:ext uri="{FF2B5EF4-FFF2-40B4-BE49-F238E27FC236}">
                  <a16:creationId xmlns:a16="http://schemas.microsoft.com/office/drawing/2014/main" id="{F13D872F-FEB0-C716-2422-F1CB1203CF13}"/>
                </a:ext>
              </a:extLst>
            </p:cNvPr>
            <p:cNvCxnSpPr>
              <a:cxnSpLocks/>
            </p:cNvCxnSpPr>
            <p:nvPr/>
          </p:nvCxnSpPr>
          <p:spPr>
            <a:xfrm flipH="1">
              <a:off x="3537321" y="5571087"/>
              <a:ext cx="1882273" cy="158039"/>
            </a:xfrm>
            <a:prstGeom prst="straightConnector1">
              <a:avLst/>
            </a:prstGeom>
            <a:noFill/>
            <a:ln w="9525" cap="flat" cmpd="sng" algn="ctr">
              <a:solidFill>
                <a:srgbClr val="0000FF"/>
              </a:solidFill>
              <a:prstDash val="solid"/>
              <a:headEnd type="triangle"/>
              <a:tailEnd type="none"/>
            </a:ln>
            <a:effectLst/>
          </p:spPr>
        </p:cxnSp>
      </p:grpSp>
      <p:sp>
        <p:nvSpPr>
          <p:cNvPr id="193" name="正方形/長方形 192">
            <a:extLst>
              <a:ext uri="{FF2B5EF4-FFF2-40B4-BE49-F238E27FC236}">
                <a16:creationId xmlns:a16="http://schemas.microsoft.com/office/drawing/2014/main" id="{0BFF6A9D-D51A-FDF1-92F0-6F320F5F0680}"/>
              </a:ext>
            </a:extLst>
          </p:cNvPr>
          <p:cNvSpPr/>
          <p:nvPr/>
        </p:nvSpPr>
        <p:spPr>
          <a:xfrm>
            <a:off x="3689406" y="1905535"/>
            <a:ext cx="5200152" cy="12829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5" name="タイトル 1">
            <a:extLst>
              <a:ext uri="{FF2B5EF4-FFF2-40B4-BE49-F238E27FC236}">
                <a16:creationId xmlns:a16="http://schemas.microsoft.com/office/drawing/2014/main" id="{DADAEB1E-5128-4AA3-1741-EE95ECF48BEC}"/>
              </a:ext>
            </a:extLst>
          </p:cNvPr>
          <p:cNvSpPr txBox="1">
            <a:spLocks/>
          </p:cNvSpPr>
          <p:nvPr/>
        </p:nvSpPr>
        <p:spPr>
          <a:xfrm>
            <a:off x="339615" y="2722786"/>
            <a:ext cx="8478382" cy="354366"/>
          </a:xfrm>
          <a:prstGeom prst="rect">
            <a:avLst/>
          </a:prstGeom>
          <a:solidFill>
            <a:schemeClr val="accent4">
              <a:lumMod val="20000"/>
              <a:lumOff val="80000"/>
            </a:schemeClr>
          </a:solidFill>
        </p:spPr>
        <p:txBody>
          <a:bodyPr vert="horz" lIns="68580" tIns="34290" rIns="68580" bIns="3429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indent="47625" algn="l">
              <a:lnSpc>
                <a:spcPts val="900"/>
              </a:lnSpc>
            </a:pPr>
            <a:r>
              <a:rPr lang="en-US" altLang="ja-JP" sz="1800" kern="0" dirty="0">
                <a:latin typeface="ＭＳ Ｐゴシック" panose="020B0600070205080204" pitchFamily="50" charset="-128"/>
                <a:ea typeface="ＭＳ Ｐゴシック" panose="020B0600070205080204" pitchFamily="50" charset="-128"/>
                <a:hlinkClick r:id="rId8">
                  <a:extLst>
                    <a:ext uri="{A12FA001-AC4F-418D-AE19-62706E023703}">
                      <ahyp:hlinkClr xmlns:ahyp="http://schemas.microsoft.com/office/drawing/2018/hyperlinkcolor" val="tx"/>
                    </a:ext>
                  </a:extLst>
                </a:hlinkClick>
              </a:rPr>
              <a:t>2019/5/25/</a:t>
            </a:r>
            <a:r>
              <a:rPr lang="ja-JP" altLang="en-US" sz="1800" kern="0" dirty="0">
                <a:latin typeface="ＭＳ Ｐゴシック" panose="020B0600070205080204" pitchFamily="50" charset="-128"/>
                <a:ea typeface="ＭＳ Ｐゴシック" panose="020B0600070205080204" pitchFamily="50" charset="-128"/>
              </a:rPr>
              <a:t>の</a:t>
            </a:r>
            <a:r>
              <a:rPr lang="en-US" altLang="ja-JP" sz="1800" kern="0" dirty="0">
                <a:latin typeface="ＭＳ Ｐゴシック" panose="020B0600070205080204" pitchFamily="50" charset="-128"/>
                <a:ea typeface="ＭＳ Ｐゴシック" panose="020B0600070205080204" pitchFamily="50" charset="-128"/>
              </a:rPr>
              <a:t>15:20</a:t>
            </a:r>
            <a:r>
              <a:rPr lang="ja-JP" altLang="en-US" sz="1800" kern="0" dirty="0">
                <a:latin typeface="ＭＳ Ｐゴシック" panose="020B0600070205080204" pitchFamily="50" charset="-128"/>
                <a:ea typeface="ＭＳ Ｐゴシック" panose="020B0600070205080204" pitchFamily="50" charset="-128"/>
              </a:rPr>
              <a:t>千葉県南部地震　　</a:t>
            </a:r>
            <a:endParaRPr lang="ja-JP" altLang="ja-JP" sz="2700" kern="100" dirty="0">
              <a:latin typeface="ＭＳ Ｐゴシック" panose="020B0600070205080204" pitchFamily="50" charset="-128"/>
              <a:ea typeface="ＭＳ Ｐゴシック" panose="020B0600070205080204" pitchFamily="50" charset="-128"/>
              <a:cs typeface="Times New Roman" panose="02020603050405020304" pitchFamily="18" charset="0"/>
            </a:endParaRPr>
          </a:p>
        </p:txBody>
      </p:sp>
      <p:sp>
        <p:nvSpPr>
          <p:cNvPr id="197" name="テキスト ボックス 196">
            <a:extLst>
              <a:ext uri="{FF2B5EF4-FFF2-40B4-BE49-F238E27FC236}">
                <a16:creationId xmlns:a16="http://schemas.microsoft.com/office/drawing/2014/main" id="{6D6B150B-1160-E5A7-C632-1DDF428CBEA8}"/>
              </a:ext>
            </a:extLst>
          </p:cNvPr>
          <p:cNvSpPr txBox="1"/>
          <p:nvPr/>
        </p:nvSpPr>
        <p:spPr>
          <a:xfrm>
            <a:off x="4578806" y="2746080"/>
            <a:ext cx="3929090" cy="307777"/>
          </a:xfrm>
          <a:prstGeom prst="rect">
            <a:avLst/>
          </a:prstGeom>
          <a:noFill/>
        </p:spPr>
        <p:txBody>
          <a:bodyPr wrap="square">
            <a:spAutoFit/>
          </a:bodyPr>
          <a:lstStyle/>
          <a:p>
            <a:r>
              <a:rPr kumimoji="1" lang="ja-JP" altLang="en-US" sz="1400" b="1" dirty="0">
                <a:latin typeface="ＭＳ Ｐゴシック" panose="020B0600070205080204" pitchFamily="50" charset="-128"/>
                <a:ea typeface="ＭＳ Ｐゴシック" panose="020B0600070205080204" pitchFamily="50" charset="-128"/>
              </a:rPr>
              <a:t>震源：</a:t>
            </a:r>
            <a:r>
              <a:rPr kumimoji="1" lang="en-US" altLang="ja-JP" sz="1400" b="1" dirty="0">
                <a:latin typeface="ＭＳ Ｐゴシック" panose="020B0600070205080204" pitchFamily="50" charset="-128"/>
                <a:ea typeface="ＭＳ Ｐゴシック" panose="020B0600070205080204" pitchFamily="50" charset="-128"/>
              </a:rPr>
              <a:t>N35°E140°</a:t>
            </a:r>
            <a:r>
              <a:rPr kumimoji="1" lang="ja-JP" altLang="en-US" sz="1400" b="1" dirty="0">
                <a:latin typeface="ＭＳ Ｐゴシック" panose="020B0600070205080204" pitchFamily="50" charset="-128"/>
                <a:ea typeface="ＭＳ Ｐゴシック" panose="020B0600070205080204" pitchFamily="50" charset="-128"/>
              </a:rPr>
              <a:t>深さ </a:t>
            </a:r>
            <a:r>
              <a:rPr kumimoji="1" lang="en-US" altLang="ja-JP" sz="1400" b="1" dirty="0">
                <a:latin typeface="ＭＳ Ｐゴシック" panose="020B0600070205080204" pitchFamily="50" charset="-128"/>
                <a:ea typeface="ＭＳ Ｐゴシック" panose="020B0600070205080204" pitchFamily="50" charset="-128"/>
              </a:rPr>
              <a:t>38km</a:t>
            </a:r>
            <a:r>
              <a:rPr kumimoji="1" lang="ja-JP" altLang="en-US" sz="1400" b="1" dirty="0">
                <a:latin typeface="ＭＳ Ｐゴシック" panose="020B0600070205080204" pitchFamily="50" charset="-128"/>
                <a:ea typeface="ＭＳ Ｐゴシック" panose="020B0600070205080204" pitchFamily="50" charset="-128"/>
              </a:rPr>
              <a:t>　</a:t>
            </a:r>
            <a:r>
              <a:rPr kumimoji="1" lang="en-US" altLang="ja-JP" sz="1400" b="1" dirty="0">
                <a:latin typeface="ＭＳ Ｐゴシック" panose="020B0600070205080204" pitchFamily="50" charset="-128"/>
                <a:ea typeface="ＭＳ Ｐゴシック" panose="020B0600070205080204" pitchFamily="50" charset="-128"/>
              </a:rPr>
              <a:t>M</a:t>
            </a:r>
            <a:r>
              <a:rPr kumimoji="1" lang="ja-JP" altLang="en-US" sz="1400" b="1" dirty="0">
                <a:latin typeface="ＭＳ Ｐゴシック" panose="020B0600070205080204" pitchFamily="50" charset="-128"/>
                <a:ea typeface="ＭＳ Ｐゴシック" panose="020B0600070205080204" pitchFamily="50" charset="-128"/>
              </a:rPr>
              <a:t> </a:t>
            </a:r>
            <a:r>
              <a:rPr kumimoji="1" lang="en-US" altLang="ja-JP" sz="1400" b="1" dirty="0">
                <a:latin typeface="ＭＳ Ｐゴシック" panose="020B0600070205080204" pitchFamily="50" charset="-128"/>
                <a:ea typeface="ＭＳ Ｐゴシック" panose="020B0600070205080204" pitchFamily="50" charset="-128"/>
              </a:rPr>
              <a:t>5.1   </a:t>
            </a:r>
            <a:r>
              <a:rPr kumimoji="1" lang="ja-JP" altLang="en-US" sz="1400" b="1" dirty="0">
                <a:latin typeface="ＭＳ Ｐゴシック" panose="020B0600070205080204" pitchFamily="50" charset="-128"/>
                <a:ea typeface="ＭＳ Ｐゴシック" panose="020B0600070205080204" pitchFamily="50" charset="-128"/>
              </a:rPr>
              <a:t>震度 </a:t>
            </a:r>
            <a:r>
              <a:rPr kumimoji="1" lang="en-US" altLang="ja-JP" sz="1400" b="1" dirty="0">
                <a:latin typeface="ＭＳ Ｐゴシック" panose="020B0600070205080204" pitchFamily="50" charset="-128"/>
                <a:ea typeface="ＭＳ Ｐゴシック" panose="020B0600070205080204" pitchFamily="50" charset="-128"/>
              </a:rPr>
              <a:t>5</a:t>
            </a:r>
            <a:r>
              <a:rPr kumimoji="1" lang="ja-JP" altLang="en-US" sz="1400" b="1" dirty="0">
                <a:latin typeface="ＭＳ Ｐゴシック" panose="020B0600070205080204" pitchFamily="50" charset="-128"/>
                <a:ea typeface="ＭＳ Ｐゴシック" panose="020B0600070205080204" pitchFamily="50" charset="-128"/>
              </a:rPr>
              <a:t>弱　</a:t>
            </a:r>
            <a:endParaRPr kumimoji="1" lang="en-US" altLang="ja-JP" sz="1400" b="1" dirty="0">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DB3E3F0B-3E57-27DB-15F5-746CCE8D8ED6}"/>
              </a:ext>
            </a:extLst>
          </p:cNvPr>
          <p:cNvSpPr txBox="1"/>
          <p:nvPr/>
        </p:nvSpPr>
        <p:spPr>
          <a:xfrm>
            <a:off x="409943" y="1870952"/>
            <a:ext cx="5006686" cy="830997"/>
          </a:xfrm>
          <a:prstGeom prst="rect">
            <a:avLst/>
          </a:prstGeom>
          <a:noFill/>
        </p:spPr>
        <p:txBody>
          <a:bodyPr wrap="square">
            <a:spAutoFit/>
          </a:bodyPr>
          <a:lstStyle/>
          <a:p>
            <a:r>
              <a:rPr kumimoji="1" lang="ja-JP" altLang="en-US" sz="1600" b="1" dirty="0">
                <a:latin typeface="ＭＳ Ｐゴシック" panose="020B0600070205080204" pitchFamily="50" charset="-128"/>
                <a:ea typeface="ＭＳ Ｐゴシック" panose="020B0600070205080204" pitchFamily="50" charset="-128"/>
              </a:rPr>
              <a:t>横井孝佳： 関東地区での観測・分析を主導（</a:t>
            </a:r>
            <a:r>
              <a:rPr kumimoji="1" lang="en-US" altLang="ja-JP" sz="1600" b="1" dirty="0">
                <a:latin typeface="ＭＳ Ｐゴシック" panose="020B0600070205080204" pitchFamily="50" charset="-128"/>
                <a:ea typeface="ＭＳ Ｐゴシック" panose="020B0600070205080204" pitchFamily="50" charset="-128"/>
              </a:rPr>
              <a:t>2013</a:t>
            </a:r>
            <a:r>
              <a:rPr kumimoji="1" lang="ja-JP" altLang="en-US" sz="1600" b="1" dirty="0">
                <a:latin typeface="ＭＳ Ｐゴシック" panose="020B0600070205080204" pitchFamily="50" charset="-128"/>
                <a:ea typeface="ＭＳ Ｐゴシック" panose="020B0600070205080204" pitchFamily="50" charset="-128"/>
              </a:rPr>
              <a:t>～）</a:t>
            </a:r>
            <a:endParaRPr kumimoji="1" lang="en-US" altLang="ja-JP" sz="1600" b="1" dirty="0">
              <a:latin typeface="ＭＳ Ｐゴシック" panose="020B0600070205080204" pitchFamily="50" charset="-128"/>
              <a:ea typeface="ＭＳ Ｐゴシック" panose="020B0600070205080204" pitchFamily="50" charset="-128"/>
            </a:endParaRPr>
          </a:p>
          <a:p>
            <a:r>
              <a:rPr kumimoji="1" lang="ja-JP" altLang="en-US" sz="1600" b="1" dirty="0">
                <a:latin typeface="ＭＳ Ｐゴシック" panose="020B0600070205080204" pitchFamily="50" charset="-128"/>
                <a:ea typeface="ＭＳ Ｐゴシック" panose="020B0600070205080204" pitchFamily="50" charset="-128"/>
              </a:rPr>
              <a:t>　　</a:t>
            </a:r>
            <a:r>
              <a:rPr kumimoji="1" lang="en-US" altLang="ja-JP" sz="1600" b="1" dirty="0">
                <a:latin typeface="ＭＳ Ｐゴシック" panose="020B0600070205080204" pitchFamily="50" charset="-128"/>
                <a:ea typeface="ＭＳ Ｐゴシック" panose="020B0600070205080204" pitchFamily="50" charset="-128"/>
              </a:rPr>
              <a:t>2019-20</a:t>
            </a:r>
            <a:r>
              <a:rPr kumimoji="1" lang="ja-JP" altLang="en-US" sz="1600" b="1" dirty="0">
                <a:latin typeface="ＭＳ Ｐゴシック" panose="020B0600070205080204" pitchFamily="50" charset="-128"/>
                <a:ea typeface="ＭＳ Ｐゴシック" panose="020B0600070205080204" pitchFamily="50" charset="-128"/>
              </a:rPr>
              <a:t>年の</a:t>
            </a:r>
            <a:r>
              <a:rPr kumimoji="1" lang="en-US" altLang="ja-JP" sz="1600" b="1" dirty="0">
                <a:solidFill>
                  <a:schemeClr val="accent1"/>
                </a:solidFill>
                <a:latin typeface="ＭＳ Ｐゴシック" panose="020B0600070205080204" pitchFamily="50" charset="-128"/>
                <a:ea typeface="ＭＳ Ｐゴシック" panose="020B0600070205080204" pitchFamily="50" charset="-128"/>
              </a:rPr>
              <a:t>M 5-6 </a:t>
            </a:r>
            <a:r>
              <a:rPr kumimoji="1" lang="ja-JP" altLang="en-US" sz="1600" b="1" dirty="0">
                <a:solidFill>
                  <a:schemeClr val="accent1"/>
                </a:solidFill>
                <a:latin typeface="ＭＳ Ｐゴシック" panose="020B0600070205080204" pitchFamily="50" charset="-128"/>
                <a:ea typeface="ＭＳ Ｐゴシック" panose="020B0600070205080204" pitchFamily="50" charset="-128"/>
              </a:rPr>
              <a:t>の全地震で</a:t>
            </a:r>
            <a:br>
              <a:rPr kumimoji="1" lang="en-US" altLang="ja-JP" sz="1600" b="1" dirty="0">
                <a:solidFill>
                  <a:schemeClr val="accent1"/>
                </a:solidFill>
                <a:latin typeface="ＭＳ Ｐゴシック" panose="020B0600070205080204" pitchFamily="50" charset="-128"/>
                <a:ea typeface="ＭＳ Ｐゴシック" panose="020B0600070205080204" pitchFamily="50" charset="-128"/>
              </a:rPr>
            </a:br>
            <a:r>
              <a:rPr kumimoji="1" lang="ja-JP" altLang="en-US" sz="1600" b="1" dirty="0">
                <a:solidFill>
                  <a:schemeClr val="accent1"/>
                </a:solidFill>
                <a:latin typeface="ＭＳ Ｐゴシック" panose="020B0600070205080204" pitchFamily="50" charset="-128"/>
                <a:ea typeface="ＭＳ Ｐゴシック" panose="020B0600070205080204" pitchFamily="50" charset="-128"/>
              </a:rPr>
              <a:t>　　　</a:t>
            </a:r>
            <a:r>
              <a:rPr kumimoji="1" lang="en-US" altLang="ja-JP" sz="1600" b="1" dirty="0">
                <a:solidFill>
                  <a:schemeClr val="accent1"/>
                </a:solidFill>
                <a:latin typeface="ＭＳ Ｐゴシック" panose="020B0600070205080204" pitchFamily="50" charset="-128"/>
                <a:ea typeface="ＭＳ Ｐゴシック" panose="020B0600070205080204" pitchFamily="50" charset="-128"/>
              </a:rPr>
              <a:t>10</a:t>
            </a:r>
            <a:r>
              <a:rPr kumimoji="1" lang="ja-JP" altLang="en-US" sz="1600" b="1" dirty="0">
                <a:solidFill>
                  <a:schemeClr val="accent1"/>
                </a:solidFill>
                <a:latin typeface="ＭＳ Ｐゴシック" panose="020B0600070205080204" pitchFamily="50" charset="-128"/>
                <a:ea typeface="ＭＳ Ｐゴシック" panose="020B0600070205080204" pitchFamily="50" charset="-128"/>
              </a:rPr>
              <a:t>日～半日前に異常を検出。</a:t>
            </a:r>
            <a:endParaRPr kumimoji="1" lang="en-US" altLang="ja-JP" sz="1600" b="1" dirty="0">
              <a:solidFill>
                <a:schemeClr val="accent1"/>
              </a:solidFill>
              <a:latin typeface="ＭＳ Ｐゴシック" panose="020B0600070205080204" pitchFamily="50" charset="-128"/>
              <a:ea typeface="ＭＳ Ｐゴシック" panose="020B0600070205080204" pitchFamily="50" charset="-128"/>
            </a:endParaRPr>
          </a:p>
        </p:txBody>
      </p:sp>
      <p:sp>
        <p:nvSpPr>
          <p:cNvPr id="11" name="テキスト ボックス 10">
            <a:extLst>
              <a:ext uri="{FF2B5EF4-FFF2-40B4-BE49-F238E27FC236}">
                <a16:creationId xmlns:a16="http://schemas.microsoft.com/office/drawing/2014/main" id="{BC3C071F-5F54-D7FC-6651-92726AB5567B}"/>
              </a:ext>
            </a:extLst>
          </p:cNvPr>
          <p:cNvSpPr txBox="1"/>
          <p:nvPr/>
        </p:nvSpPr>
        <p:spPr>
          <a:xfrm>
            <a:off x="5100073" y="994784"/>
            <a:ext cx="4083169" cy="1815882"/>
          </a:xfrm>
          <a:prstGeom prst="rect">
            <a:avLst/>
          </a:prstGeom>
          <a:noFill/>
        </p:spPr>
        <p:txBody>
          <a:bodyPr wrap="none" rtlCol="0">
            <a:spAutoFit/>
          </a:bodyPr>
          <a:lstStyle/>
          <a:p>
            <a:r>
              <a:rPr kumimoji="1" lang="ja-JP" altLang="en-US" sz="1600" b="1" dirty="0">
                <a:solidFill>
                  <a:srgbClr val="0033CC"/>
                </a:solidFill>
              </a:rPr>
              <a:t>今後の課題：</a:t>
            </a:r>
            <a:br>
              <a:rPr kumimoji="1" lang="en-US" altLang="ja-JP" sz="1600" b="1" dirty="0">
                <a:solidFill>
                  <a:srgbClr val="0033CC"/>
                </a:solidFill>
              </a:rPr>
            </a:br>
            <a:r>
              <a:rPr kumimoji="1" lang="ja-JP" altLang="en-US" sz="1600" b="1" dirty="0">
                <a:solidFill>
                  <a:srgbClr val="C00000"/>
                </a:solidFill>
              </a:rPr>
              <a:t>　観測装置を標準化し、より高い</a:t>
            </a:r>
            <a:r>
              <a:rPr kumimoji="1" lang="en-US" altLang="ja-JP" sz="1600" b="1" dirty="0">
                <a:solidFill>
                  <a:srgbClr val="C00000"/>
                </a:solidFill>
              </a:rPr>
              <a:t>S/N</a:t>
            </a:r>
            <a:r>
              <a:rPr kumimoji="1" lang="ja-JP" altLang="en-US" sz="1600" b="1" dirty="0">
                <a:solidFill>
                  <a:srgbClr val="C00000"/>
                </a:solidFill>
              </a:rPr>
              <a:t> 比</a:t>
            </a:r>
            <a:br>
              <a:rPr kumimoji="1" lang="en-US" altLang="ja-JP" sz="1600" b="1" dirty="0">
                <a:solidFill>
                  <a:srgbClr val="C00000"/>
                </a:solidFill>
              </a:rPr>
            </a:br>
            <a:r>
              <a:rPr kumimoji="1" lang="ja-JP" altLang="en-US" sz="1600" b="1" dirty="0">
                <a:solidFill>
                  <a:srgbClr val="C00000"/>
                </a:solidFill>
              </a:rPr>
              <a:t>　　のデータを得る。</a:t>
            </a:r>
            <a:br>
              <a:rPr kumimoji="1" lang="en-US" altLang="ja-JP" sz="1600" b="1" dirty="0">
                <a:solidFill>
                  <a:srgbClr val="C00000"/>
                </a:solidFill>
              </a:rPr>
            </a:br>
            <a:r>
              <a:rPr kumimoji="1" lang="ja-JP" altLang="en-US" sz="1600" b="1" dirty="0">
                <a:solidFill>
                  <a:srgbClr val="C00000"/>
                </a:solidFill>
              </a:rPr>
              <a:t>　観測チームと観測システムを再構築し、</a:t>
            </a:r>
            <a:br>
              <a:rPr kumimoji="1" lang="en-US" altLang="ja-JP" sz="1600" b="1" dirty="0">
                <a:solidFill>
                  <a:srgbClr val="C00000"/>
                </a:solidFill>
              </a:rPr>
            </a:br>
            <a:r>
              <a:rPr kumimoji="1" lang="ja-JP" altLang="en-US" sz="1600" b="1" dirty="0">
                <a:solidFill>
                  <a:srgbClr val="C00000"/>
                </a:solidFill>
              </a:rPr>
              <a:t>　　国内のより広い範囲をカバーする。</a:t>
            </a:r>
            <a:endParaRPr kumimoji="1" lang="en-US" altLang="ja-JP" sz="1600" b="1" dirty="0">
              <a:solidFill>
                <a:srgbClr val="C00000"/>
              </a:solidFill>
            </a:endParaRPr>
          </a:p>
          <a:p>
            <a:r>
              <a:rPr kumimoji="1" lang="ja-JP" altLang="en-US" sz="1600" b="1" dirty="0">
                <a:solidFill>
                  <a:srgbClr val="C00000"/>
                </a:solidFill>
              </a:rPr>
              <a:t>　前兆現象の記録と地震予知試行を多数</a:t>
            </a:r>
            <a:br>
              <a:rPr kumimoji="1" lang="en-US" altLang="ja-JP" sz="1600" b="1" dirty="0">
                <a:solidFill>
                  <a:srgbClr val="C00000"/>
                </a:solidFill>
              </a:rPr>
            </a:br>
            <a:r>
              <a:rPr kumimoji="1" lang="ja-JP" altLang="en-US" sz="1600" b="1" dirty="0">
                <a:solidFill>
                  <a:srgbClr val="C00000"/>
                </a:solidFill>
              </a:rPr>
              <a:t>　　の地震の事例について蓄積する。</a:t>
            </a:r>
          </a:p>
        </p:txBody>
      </p:sp>
      <p:pic>
        <p:nvPicPr>
          <p:cNvPr id="201" name="図 200">
            <a:extLst>
              <a:ext uri="{FF2B5EF4-FFF2-40B4-BE49-F238E27FC236}">
                <a16:creationId xmlns:a16="http://schemas.microsoft.com/office/drawing/2014/main" id="{0A331493-9062-DC36-FE86-F5358C0E7E6C}"/>
              </a:ext>
            </a:extLst>
          </p:cNvPr>
          <p:cNvPicPr>
            <a:picLocks noChangeAspect="1"/>
          </p:cNvPicPr>
          <p:nvPr/>
        </p:nvPicPr>
        <p:blipFill>
          <a:blip r:embed="rId9"/>
          <a:stretch>
            <a:fillRect/>
          </a:stretch>
        </p:blipFill>
        <p:spPr>
          <a:xfrm>
            <a:off x="7231092" y="3296677"/>
            <a:ext cx="1803685" cy="1386877"/>
          </a:xfrm>
          <a:prstGeom prst="rect">
            <a:avLst/>
          </a:prstGeom>
        </p:spPr>
      </p:pic>
      <p:pic>
        <p:nvPicPr>
          <p:cNvPr id="203" name="図 202">
            <a:extLst>
              <a:ext uri="{FF2B5EF4-FFF2-40B4-BE49-F238E27FC236}">
                <a16:creationId xmlns:a16="http://schemas.microsoft.com/office/drawing/2014/main" id="{3CEEA48C-6CFD-6055-4325-AA7A1ECE12AA}"/>
              </a:ext>
            </a:extLst>
          </p:cNvPr>
          <p:cNvPicPr>
            <a:picLocks noChangeAspect="1"/>
          </p:cNvPicPr>
          <p:nvPr/>
        </p:nvPicPr>
        <p:blipFill>
          <a:blip r:embed="rId10"/>
          <a:stretch>
            <a:fillRect/>
          </a:stretch>
        </p:blipFill>
        <p:spPr>
          <a:xfrm>
            <a:off x="7231092" y="5187934"/>
            <a:ext cx="1803685" cy="1585627"/>
          </a:xfrm>
          <a:prstGeom prst="rect">
            <a:avLst/>
          </a:prstGeom>
        </p:spPr>
      </p:pic>
    </p:spTree>
    <p:extLst>
      <p:ext uri="{BB962C8B-B14F-4D97-AF65-F5344CB8AC3E}">
        <p14:creationId xmlns:p14="http://schemas.microsoft.com/office/powerpoint/2010/main" val="3800546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EFBCB-9008-3065-211C-CE094248D2CB}"/>
            </a:ext>
          </a:extLst>
        </p:cNvPr>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F52F8C32-15CD-6077-63BC-3D43FA4514E2}"/>
              </a:ext>
            </a:extLst>
          </p:cNvPr>
          <p:cNvGrpSpPr/>
          <p:nvPr/>
        </p:nvGrpSpPr>
        <p:grpSpPr>
          <a:xfrm>
            <a:off x="218192" y="1406346"/>
            <a:ext cx="2126070" cy="2729842"/>
            <a:chOff x="439957" y="1659602"/>
            <a:chExt cx="2303243" cy="2957329"/>
          </a:xfrm>
        </p:grpSpPr>
        <p:pic>
          <p:nvPicPr>
            <p:cNvPr id="3" name="図 2">
              <a:extLst>
                <a:ext uri="{FF2B5EF4-FFF2-40B4-BE49-F238E27FC236}">
                  <a16:creationId xmlns:a16="http://schemas.microsoft.com/office/drawing/2014/main" id="{B83F0675-E7C3-0E7C-DCF1-64351E3BC8C0}"/>
                </a:ext>
              </a:extLst>
            </p:cNvPr>
            <p:cNvPicPr>
              <a:picLocks noChangeAspect="1"/>
            </p:cNvPicPr>
            <p:nvPr/>
          </p:nvPicPr>
          <p:blipFill>
            <a:blip r:embed="rId2"/>
            <a:stretch>
              <a:fillRect/>
            </a:stretch>
          </p:blipFill>
          <p:spPr>
            <a:xfrm>
              <a:off x="439957" y="1882634"/>
              <a:ext cx="2303243" cy="2734297"/>
            </a:xfrm>
            <a:prstGeom prst="rect">
              <a:avLst/>
            </a:prstGeom>
          </p:spPr>
        </p:pic>
        <p:sp>
          <p:nvSpPr>
            <p:cNvPr id="4" name="テキスト ボックス 3">
              <a:extLst>
                <a:ext uri="{FF2B5EF4-FFF2-40B4-BE49-F238E27FC236}">
                  <a16:creationId xmlns:a16="http://schemas.microsoft.com/office/drawing/2014/main" id="{C91C1F9B-9DC4-5EEF-E0E1-0F1E364A3CFE}"/>
                </a:ext>
              </a:extLst>
            </p:cNvPr>
            <p:cNvSpPr txBox="1"/>
            <p:nvPr/>
          </p:nvSpPr>
          <p:spPr>
            <a:xfrm>
              <a:off x="677523" y="1659602"/>
              <a:ext cx="434772" cy="350095"/>
            </a:xfrm>
            <a:prstGeom prst="rect">
              <a:avLst/>
            </a:prstGeom>
            <a:noFill/>
          </p:spPr>
          <p:txBody>
            <a:bodyPr wrap="none" rtlCol="0">
              <a:spAutoFit/>
            </a:bodyPr>
            <a:lstStyle/>
            <a:p>
              <a:r>
                <a:rPr kumimoji="1" lang="en-US" altLang="ja-JP" sz="1500" b="1" dirty="0"/>
                <a:t>(a)</a:t>
              </a:r>
              <a:endParaRPr kumimoji="1" lang="ja-JP" altLang="en-US" sz="1500" b="1" dirty="0"/>
            </a:p>
          </p:txBody>
        </p:sp>
      </p:grpSp>
      <p:sp>
        <p:nvSpPr>
          <p:cNvPr id="5" name="テキスト ボックス 4">
            <a:extLst>
              <a:ext uri="{FF2B5EF4-FFF2-40B4-BE49-F238E27FC236}">
                <a16:creationId xmlns:a16="http://schemas.microsoft.com/office/drawing/2014/main" id="{141CC32C-41B0-91FB-3159-7D44D8F769DD}"/>
              </a:ext>
            </a:extLst>
          </p:cNvPr>
          <p:cNvSpPr txBox="1"/>
          <p:nvPr/>
        </p:nvSpPr>
        <p:spPr>
          <a:xfrm>
            <a:off x="7780483" y="1961575"/>
            <a:ext cx="402674" cy="323165"/>
          </a:xfrm>
          <a:prstGeom prst="rect">
            <a:avLst/>
          </a:prstGeom>
          <a:noFill/>
        </p:spPr>
        <p:txBody>
          <a:bodyPr wrap="none" rtlCol="0">
            <a:spAutoFit/>
          </a:bodyPr>
          <a:lstStyle/>
          <a:p>
            <a:r>
              <a:rPr kumimoji="1" lang="en-US" altLang="ja-JP" sz="1500" b="1" dirty="0"/>
              <a:t>(c)</a:t>
            </a:r>
            <a:endParaRPr kumimoji="1" lang="ja-JP" altLang="en-US" sz="1500" b="1" dirty="0"/>
          </a:p>
        </p:txBody>
      </p:sp>
      <p:grpSp>
        <p:nvGrpSpPr>
          <p:cNvPr id="6" name="グループ化 5">
            <a:extLst>
              <a:ext uri="{FF2B5EF4-FFF2-40B4-BE49-F238E27FC236}">
                <a16:creationId xmlns:a16="http://schemas.microsoft.com/office/drawing/2014/main" id="{9425ABBC-C020-14D3-474D-AE4A337DC7EA}"/>
              </a:ext>
            </a:extLst>
          </p:cNvPr>
          <p:cNvGrpSpPr/>
          <p:nvPr/>
        </p:nvGrpSpPr>
        <p:grpSpPr>
          <a:xfrm>
            <a:off x="2156377" y="1353110"/>
            <a:ext cx="5463270" cy="2948478"/>
            <a:chOff x="2539659" y="1601931"/>
            <a:chExt cx="5918542" cy="3194184"/>
          </a:xfrm>
        </p:grpSpPr>
        <p:sp>
          <p:nvSpPr>
            <p:cNvPr id="7" name="テキスト ボックス 6">
              <a:extLst>
                <a:ext uri="{FF2B5EF4-FFF2-40B4-BE49-F238E27FC236}">
                  <a16:creationId xmlns:a16="http://schemas.microsoft.com/office/drawing/2014/main" id="{A6A090B4-CBE8-0826-3863-43334F3E4186}"/>
                </a:ext>
              </a:extLst>
            </p:cNvPr>
            <p:cNvSpPr txBox="1"/>
            <p:nvPr/>
          </p:nvSpPr>
          <p:spPr>
            <a:xfrm>
              <a:off x="2786026" y="1601931"/>
              <a:ext cx="488168" cy="350095"/>
            </a:xfrm>
            <a:prstGeom prst="rect">
              <a:avLst/>
            </a:prstGeom>
            <a:noFill/>
          </p:spPr>
          <p:txBody>
            <a:bodyPr wrap="square" rtlCol="0">
              <a:spAutoFit/>
            </a:bodyPr>
            <a:lstStyle/>
            <a:p>
              <a:r>
                <a:rPr kumimoji="1" lang="en-US" altLang="ja-JP" sz="1500" b="1" dirty="0"/>
                <a:t>(b)</a:t>
              </a:r>
              <a:endParaRPr kumimoji="1" lang="ja-JP" altLang="en-US" sz="1500" b="1" dirty="0"/>
            </a:p>
          </p:txBody>
        </p:sp>
        <p:pic>
          <p:nvPicPr>
            <p:cNvPr id="8" name="図 7" descr="グラフィカル ユーザー インターフェイス, ダイアグラム&#10;&#10;自動的に生成された説明">
              <a:extLst>
                <a:ext uri="{FF2B5EF4-FFF2-40B4-BE49-F238E27FC236}">
                  <a16:creationId xmlns:a16="http://schemas.microsoft.com/office/drawing/2014/main" id="{59CC9511-B391-DDB9-9642-D7FEB91278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9659" y="1826801"/>
              <a:ext cx="5918542" cy="2969314"/>
            </a:xfrm>
            <a:prstGeom prst="rect">
              <a:avLst/>
            </a:prstGeom>
          </p:spPr>
        </p:pic>
      </p:grpSp>
      <p:grpSp>
        <p:nvGrpSpPr>
          <p:cNvPr id="9" name="グループ化 8">
            <a:extLst>
              <a:ext uri="{FF2B5EF4-FFF2-40B4-BE49-F238E27FC236}">
                <a16:creationId xmlns:a16="http://schemas.microsoft.com/office/drawing/2014/main" id="{A002B330-19CC-894D-7E91-673CFD1743F7}"/>
              </a:ext>
            </a:extLst>
          </p:cNvPr>
          <p:cNvGrpSpPr/>
          <p:nvPr/>
        </p:nvGrpSpPr>
        <p:grpSpPr>
          <a:xfrm>
            <a:off x="7488115" y="2491024"/>
            <a:ext cx="1448656" cy="1354965"/>
            <a:chOff x="8068055" y="2834671"/>
            <a:chExt cx="1569377" cy="1467879"/>
          </a:xfrm>
        </p:grpSpPr>
        <p:grpSp>
          <p:nvGrpSpPr>
            <p:cNvPr id="10" name="グループ化 9">
              <a:extLst>
                <a:ext uri="{FF2B5EF4-FFF2-40B4-BE49-F238E27FC236}">
                  <a16:creationId xmlns:a16="http://schemas.microsoft.com/office/drawing/2014/main" id="{F607F997-1CB6-645A-5B1F-A091C760181C}"/>
                </a:ext>
              </a:extLst>
            </p:cNvPr>
            <p:cNvGrpSpPr/>
            <p:nvPr/>
          </p:nvGrpSpPr>
          <p:grpSpPr>
            <a:xfrm>
              <a:off x="8068055" y="2834671"/>
              <a:ext cx="1569377" cy="1442978"/>
              <a:chOff x="1752600" y="1514856"/>
              <a:chExt cx="4575048" cy="4712208"/>
            </a:xfrm>
          </p:grpSpPr>
          <p:pic>
            <p:nvPicPr>
              <p:cNvPr id="15" name="図 14" descr="時計 が含まれている画像&#10;&#10;自動的に生成された説明">
                <a:extLst>
                  <a:ext uri="{FF2B5EF4-FFF2-40B4-BE49-F238E27FC236}">
                    <a16:creationId xmlns:a16="http://schemas.microsoft.com/office/drawing/2014/main" id="{26063E62-9C73-2DE4-991B-66E6FA424A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2600" y="1514856"/>
                <a:ext cx="4575048" cy="4575048"/>
              </a:xfrm>
              <a:prstGeom prst="rect">
                <a:avLst/>
              </a:prstGeom>
            </p:spPr>
          </p:pic>
          <p:sp>
            <p:nvSpPr>
              <p:cNvPr id="16" name="正方形/長方形 15">
                <a:extLst>
                  <a:ext uri="{FF2B5EF4-FFF2-40B4-BE49-F238E27FC236}">
                    <a16:creationId xmlns:a16="http://schemas.microsoft.com/office/drawing/2014/main" id="{83B2F4C3-1525-324E-2162-9D798D20AE86}"/>
                  </a:ext>
                </a:extLst>
              </p:cNvPr>
              <p:cNvSpPr/>
              <p:nvPr/>
            </p:nvSpPr>
            <p:spPr>
              <a:xfrm>
                <a:off x="3090672" y="5495544"/>
                <a:ext cx="749808" cy="731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62" dirty="0">
                  <a:solidFill>
                    <a:schemeClr val="tx1"/>
                  </a:solidFill>
                </a:endParaRPr>
              </a:p>
            </p:txBody>
          </p:sp>
        </p:grpSp>
        <p:sp>
          <p:nvSpPr>
            <p:cNvPr id="11" name="星: 5 pt 10">
              <a:extLst>
                <a:ext uri="{FF2B5EF4-FFF2-40B4-BE49-F238E27FC236}">
                  <a16:creationId xmlns:a16="http://schemas.microsoft.com/office/drawing/2014/main" id="{2F3D9877-7E42-F202-B53A-156961B86F61}"/>
                </a:ext>
              </a:extLst>
            </p:cNvPr>
            <p:cNvSpPr/>
            <p:nvPr/>
          </p:nvSpPr>
          <p:spPr>
            <a:xfrm>
              <a:off x="9179446" y="3429000"/>
              <a:ext cx="134197" cy="127160"/>
            </a:xfrm>
            <a:prstGeom prst="star5">
              <a:avLst/>
            </a:prstGeom>
            <a:solidFill>
              <a:srgbClr val="FF0000"/>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62"/>
            </a:p>
          </p:txBody>
        </p:sp>
        <p:sp>
          <p:nvSpPr>
            <p:cNvPr id="12" name="テキスト ボックス 11">
              <a:extLst>
                <a:ext uri="{FF2B5EF4-FFF2-40B4-BE49-F238E27FC236}">
                  <a16:creationId xmlns:a16="http://schemas.microsoft.com/office/drawing/2014/main" id="{D8B7D0A8-879B-87DF-D949-58D2CA96F525}"/>
                </a:ext>
              </a:extLst>
            </p:cNvPr>
            <p:cNvSpPr txBox="1"/>
            <p:nvPr/>
          </p:nvSpPr>
          <p:spPr>
            <a:xfrm>
              <a:off x="8480329" y="4040951"/>
              <a:ext cx="606416" cy="261599"/>
            </a:xfrm>
            <a:prstGeom prst="rect">
              <a:avLst/>
            </a:prstGeom>
            <a:noFill/>
          </p:spPr>
          <p:txBody>
            <a:bodyPr wrap="none" rtlCol="0">
              <a:spAutoFit/>
            </a:bodyPr>
            <a:lstStyle/>
            <a:p>
              <a:r>
                <a:rPr kumimoji="1" lang="ja-JP" altLang="en-US" sz="969" b="1" dirty="0"/>
                <a:t>サイト</a:t>
              </a:r>
            </a:p>
          </p:txBody>
        </p:sp>
        <p:sp>
          <p:nvSpPr>
            <p:cNvPr id="13" name="テキスト ボックス 12">
              <a:extLst>
                <a:ext uri="{FF2B5EF4-FFF2-40B4-BE49-F238E27FC236}">
                  <a16:creationId xmlns:a16="http://schemas.microsoft.com/office/drawing/2014/main" id="{BBABE79A-1B09-8785-63FD-DE55104A426D}"/>
                </a:ext>
              </a:extLst>
            </p:cNvPr>
            <p:cNvSpPr txBox="1"/>
            <p:nvPr/>
          </p:nvSpPr>
          <p:spPr>
            <a:xfrm>
              <a:off x="9166825" y="3556160"/>
              <a:ext cx="470607" cy="261599"/>
            </a:xfrm>
            <a:prstGeom prst="rect">
              <a:avLst/>
            </a:prstGeom>
            <a:noFill/>
          </p:spPr>
          <p:txBody>
            <a:bodyPr wrap="square" rtlCol="0">
              <a:spAutoFit/>
            </a:bodyPr>
            <a:lstStyle/>
            <a:p>
              <a:r>
                <a:rPr kumimoji="1" lang="ja-JP" altLang="en-US" sz="969" b="1" dirty="0"/>
                <a:t>震源</a:t>
              </a:r>
              <a:endParaRPr kumimoji="1" lang="ja-JP" altLang="en-US" sz="1015" b="1" dirty="0"/>
            </a:p>
          </p:txBody>
        </p:sp>
        <p:sp>
          <p:nvSpPr>
            <p:cNvPr id="14" name="テキスト ボックス 13">
              <a:extLst>
                <a:ext uri="{FF2B5EF4-FFF2-40B4-BE49-F238E27FC236}">
                  <a16:creationId xmlns:a16="http://schemas.microsoft.com/office/drawing/2014/main" id="{09CF65FA-87EF-F8B9-C31A-7EB40BE8A0FD}"/>
                </a:ext>
              </a:extLst>
            </p:cNvPr>
            <p:cNvSpPr txBox="1"/>
            <p:nvPr/>
          </p:nvSpPr>
          <p:spPr>
            <a:xfrm>
              <a:off x="8558042" y="3921008"/>
              <a:ext cx="302514" cy="223048"/>
            </a:xfrm>
            <a:prstGeom prst="rect">
              <a:avLst/>
            </a:prstGeom>
            <a:noFill/>
          </p:spPr>
          <p:txBody>
            <a:bodyPr wrap="none" rtlCol="0">
              <a:spAutoFit/>
            </a:bodyPr>
            <a:lstStyle/>
            <a:p>
              <a:r>
                <a:rPr kumimoji="1" lang="ja-JP" altLang="en-US" sz="738" dirty="0">
                  <a:solidFill>
                    <a:srgbClr val="FF0000"/>
                  </a:solidFill>
                </a:rPr>
                <a:t>●</a:t>
              </a:r>
            </a:p>
          </p:txBody>
        </p:sp>
      </p:grpSp>
      <p:sp>
        <p:nvSpPr>
          <p:cNvPr id="17" name="テキスト ボックス 16">
            <a:extLst>
              <a:ext uri="{FF2B5EF4-FFF2-40B4-BE49-F238E27FC236}">
                <a16:creationId xmlns:a16="http://schemas.microsoft.com/office/drawing/2014/main" id="{E9AA7651-E153-BDB3-D036-0471D0E4DC82}"/>
              </a:ext>
            </a:extLst>
          </p:cNvPr>
          <p:cNvSpPr txBox="1"/>
          <p:nvPr/>
        </p:nvSpPr>
        <p:spPr>
          <a:xfrm>
            <a:off x="437482" y="359041"/>
            <a:ext cx="7050631" cy="603883"/>
          </a:xfrm>
          <a:prstGeom prst="rect">
            <a:avLst/>
          </a:prstGeom>
          <a:noFill/>
        </p:spPr>
        <p:txBody>
          <a:bodyPr wrap="square">
            <a:spAutoFit/>
          </a:bodyPr>
          <a:lstStyle/>
          <a:p>
            <a:r>
              <a:rPr kumimoji="1" lang="en-US" altLang="ja-JP" sz="1662" b="1" dirty="0">
                <a:solidFill>
                  <a:srgbClr val="FF0000"/>
                </a:solidFill>
                <a:latin typeface="ＭＳ Ｐゴシック" panose="020B0600070205080204" pitchFamily="50" charset="-128"/>
                <a:ea typeface="ＭＳ Ｐゴシック" panose="020B0600070205080204" pitchFamily="50" charset="-128"/>
                <a:cs typeface="ＭＳ ゴシック" panose="020B0609070205080204" pitchFamily="49" charset="-128"/>
              </a:rPr>
              <a:t>C.</a:t>
            </a:r>
            <a:r>
              <a:rPr kumimoji="1" lang="ja-JP" altLang="en-US" sz="1662" b="1" dirty="0">
                <a:solidFill>
                  <a:srgbClr val="FF0000"/>
                </a:solidFill>
                <a:latin typeface="ＭＳ Ｐゴシック" panose="020B0600070205080204" pitchFamily="50" charset="-128"/>
                <a:ea typeface="ＭＳ Ｐゴシック" panose="020B0600070205080204" pitchFamily="50" charset="-128"/>
                <a:cs typeface="ＭＳ ゴシック" panose="020B0609070205080204" pitchFamily="49" charset="-128"/>
              </a:rPr>
              <a:t> 地震予知緊急警報（</a:t>
            </a:r>
            <a:r>
              <a:rPr kumimoji="1" lang="en-US" altLang="ja-JP" sz="1662" b="1" dirty="0">
                <a:solidFill>
                  <a:srgbClr val="FF0000"/>
                </a:solidFill>
                <a:latin typeface="ＭＳ Ｐゴシック" panose="020B0600070205080204" pitchFamily="50" charset="-128"/>
                <a:ea typeface="ＭＳ Ｐゴシック" panose="020B0600070205080204" pitchFamily="50" charset="-128"/>
                <a:cs typeface="ＭＳ ゴシック" panose="020B0609070205080204" pitchFamily="49" charset="-128"/>
              </a:rPr>
              <a:t>2</a:t>
            </a:r>
            <a:r>
              <a:rPr kumimoji="1" lang="ja-JP" altLang="en-US" sz="1662" b="1" dirty="0">
                <a:solidFill>
                  <a:srgbClr val="FF0000"/>
                </a:solidFill>
                <a:latin typeface="ＭＳ Ｐゴシック" panose="020B0600070205080204" pitchFamily="50" charset="-128"/>
                <a:ea typeface="ＭＳ Ｐゴシック" panose="020B0600070205080204" pitchFamily="50" charset="-128"/>
                <a:cs typeface="ＭＳ ゴシック" panose="020B0609070205080204" pitchFamily="49" charset="-128"/>
              </a:rPr>
              <a:t>時間～</a:t>
            </a:r>
            <a:r>
              <a:rPr kumimoji="1" lang="en-US" altLang="ja-JP" sz="1662" b="1" dirty="0">
                <a:solidFill>
                  <a:srgbClr val="FF0000"/>
                </a:solidFill>
                <a:latin typeface="ＭＳ Ｐゴシック" panose="020B0600070205080204" pitchFamily="50" charset="-128"/>
                <a:ea typeface="ＭＳ Ｐゴシック" panose="020B0600070205080204" pitchFamily="50" charset="-128"/>
                <a:cs typeface="ＭＳ ゴシック" panose="020B0609070205080204" pitchFamily="49" charset="-128"/>
              </a:rPr>
              <a:t>10</a:t>
            </a:r>
            <a:r>
              <a:rPr kumimoji="1" lang="ja-JP" altLang="en-US" sz="1662" b="1" dirty="0">
                <a:solidFill>
                  <a:srgbClr val="FF0000"/>
                </a:solidFill>
                <a:latin typeface="ＭＳ Ｐゴシック" panose="020B0600070205080204" pitchFamily="50" charset="-128"/>
                <a:ea typeface="ＭＳ Ｐゴシック" panose="020B0600070205080204" pitchFamily="50" charset="-128"/>
                <a:cs typeface="ＭＳ ゴシック" panose="020B0609070205080204" pitchFamily="49" charset="-128"/>
              </a:rPr>
              <a:t>分前）のために有効な方法　　</a:t>
            </a:r>
            <a:endParaRPr lang="en-US" altLang="ja-JP" sz="1662" b="1" dirty="0">
              <a:solidFill>
                <a:srgbClr val="FF0000"/>
              </a:solidFill>
              <a:latin typeface="ＭＳ Ｐゴシック" panose="020B0600070205080204" pitchFamily="50" charset="-128"/>
              <a:ea typeface="ＭＳ Ｐゴシック" panose="020B0600070205080204" pitchFamily="50" charset="-128"/>
              <a:cs typeface="Times New Roman" panose="02020603050405020304" pitchFamily="18" charset="0"/>
            </a:endParaRPr>
          </a:p>
          <a:p>
            <a:r>
              <a:rPr lang="en-US" altLang="ja-JP" sz="1662" b="1" dirty="0">
                <a:solidFill>
                  <a:srgbClr val="FF0000"/>
                </a:solidFill>
                <a:latin typeface="ＭＳ Ｐゴシック" panose="020B0600070205080204" pitchFamily="50" charset="-128"/>
                <a:ea typeface="ＭＳ Ｐゴシック" panose="020B0600070205080204" pitchFamily="50" charset="-128"/>
                <a:cs typeface="Times New Roman" panose="02020603050405020304" pitchFamily="18" charset="0"/>
              </a:rPr>
              <a:t>C1.  </a:t>
            </a:r>
            <a:r>
              <a:rPr lang="ja-JP" altLang="en-US" sz="1662" b="1" dirty="0">
                <a:solidFill>
                  <a:srgbClr val="FF0000"/>
                </a:solidFill>
                <a:latin typeface="ＭＳ Ｐゴシック" panose="020B0600070205080204" pitchFamily="50" charset="-128"/>
                <a:ea typeface="ＭＳ Ｐゴシック" panose="020B0600070205080204" pitchFamily="50" charset="-128"/>
                <a:cs typeface="Times New Roman" panose="02020603050405020304" pitchFamily="18" charset="0"/>
              </a:rPr>
              <a:t>筒井の方法：地下での直流電場の連続測定</a:t>
            </a:r>
            <a:endParaRPr lang="ja-JP" altLang="en-US" sz="1662" dirty="0"/>
          </a:p>
        </p:txBody>
      </p:sp>
      <p:sp>
        <p:nvSpPr>
          <p:cNvPr id="18" name="テキスト ボックス 17">
            <a:extLst>
              <a:ext uri="{FF2B5EF4-FFF2-40B4-BE49-F238E27FC236}">
                <a16:creationId xmlns:a16="http://schemas.microsoft.com/office/drawing/2014/main" id="{43805B43-7A9E-C4FD-1DE7-42BC8AC56530}"/>
              </a:ext>
            </a:extLst>
          </p:cNvPr>
          <p:cNvSpPr txBox="1"/>
          <p:nvPr/>
        </p:nvSpPr>
        <p:spPr>
          <a:xfrm>
            <a:off x="821019" y="960734"/>
            <a:ext cx="8115751" cy="546945"/>
          </a:xfrm>
          <a:prstGeom prst="rect">
            <a:avLst/>
          </a:prstGeom>
          <a:noFill/>
        </p:spPr>
        <p:txBody>
          <a:bodyPr wrap="square">
            <a:spAutoFit/>
          </a:bodyPr>
          <a:lstStyle/>
          <a:p>
            <a:r>
              <a:rPr lang="ja-JP" altLang="en-US" sz="1477" b="1" dirty="0">
                <a:latin typeface="ＭＳ Ｐゴシック" panose="020B0600070205080204" pitchFamily="50" charset="-128"/>
                <a:ea typeface="ＭＳ Ｐゴシック" panose="020B0600070205080204" pitchFamily="50" charset="-128"/>
              </a:rPr>
              <a:t>紀伊半島の南端の島のサイトで、深さ 150m の竪穴に長さ 100m のダイポール型直流電場センサ ーを設置し、信号を毎秒連続測定し、PC に記憶させた。</a:t>
            </a:r>
          </a:p>
        </p:txBody>
      </p:sp>
      <p:sp>
        <p:nvSpPr>
          <p:cNvPr id="19" name="テキスト ボックス 18">
            <a:extLst>
              <a:ext uri="{FF2B5EF4-FFF2-40B4-BE49-F238E27FC236}">
                <a16:creationId xmlns:a16="http://schemas.microsoft.com/office/drawing/2014/main" id="{CF4C73D9-CAD0-83E2-6B7A-673153D22FF9}"/>
              </a:ext>
            </a:extLst>
          </p:cNvPr>
          <p:cNvSpPr txBox="1"/>
          <p:nvPr/>
        </p:nvSpPr>
        <p:spPr>
          <a:xfrm>
            <a:off x="971017" y="4359579"/>
            <a:ext cx="7276937" cy="319639"/>
          </a:xfrm>
          <a:prstGeom prst="rect">
            <a:avLst/>
          </a:prstGeom>
          <a:noFill/>
        </p:spPr>
        <p:txBody>
          <a:bodyPr wrap="square">
            <a:spAutoFit/>
          </a:bodyPr>
          <a:lstStyle/>
          <a:p>
            <a:r>
              <a:rPr lang="ja-JP" altLang="en-US"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実測例：　</a:t>
            </a:r>
            <a:r>
              <a:rPr lang="en-US" altLang="ja-JP"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2021 </a:t>
            </a:r>
            <a:r>
              <a:rPr lang="ja-JP" altLang="en-US"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年 </a:t>
            </a:r>
            <a:r>
              <a:rPr lang="en-US" altLang="ja-JP"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5 </a:t>
            </a:r>
            <a:r>
              <a:rPr lang="ja-JP" altLang="en-US"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月 </a:t>
            </a:r>
            <a:r>
              <a:rPr lang="en-US" altLang="ja-JP"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1 </a:t>
            </a:r>
            <a:r>
              <a:rPr lang="ja-JP" altLang="en-US"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日の実測データ。宮城沖地震　</a:t>
            </a:r>
            <a:r>
              <a:rPr lang="en-US" altLang="ja-JP"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(2021/5/1 10:27 </a:t>
            </a:r>
            <a:r>
              <a:rPr lang="ja-JP" altLang="en-US"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 </a:t>
            </a:r>
            <a:r>
              <a:rPr lang="en-US" altLang="ja-JP"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M 6.8)</a:t>
            </a:r>
            <a:r>
              <a:rPr lang="ja-JP" altLang="en-US"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 と判明。</a:t>
            </a:r>
            <a:endParaRPr lang="ja-JP" altLang="en-US" sz="1477" b="1" dirty="0">
              <a:latin typeface="ＭＳ Ｐゴシック" panose="020B0600070205080204" pitchFamily="50" charset="-128"/>
              <a:ea typeface="ＭＳ Ｐゴシック" panose="020B0600070205080204" pitchFamily="50" charset="-128"/>
            </a:endParaRPr>
          </a:p>
        </p:txBody>
      </p:sp>
      <p:sp>
        <p:nvSpPr>
          <p:cNvPr id="20" name="テキスト ボックス 19">
            <a:extLst>
              <a:ext uri="{FF2B5EF4-FFF2-40B4-BE49-F238E27FC236}">
                <a16:creationId xmlns:a16="http://schemas.microsoft.com/office/drawing/2014/main" id="{EE231A56-D2AA-2AD7-C10E-59993C6B6DCC}"/>
              </a:ext>
            </a:extLst>
          </p:cNvPr>
          <p:cNvSpPr txBox="1"/>
          <p:nvPr/>
        </p:nvSpPr>
        <p:spPr>
          <a:xfrm>
            <a:off x="364086" y="4652765"/>
            <a:ext cx="8659272" cy="1830181"/>
          </a:xfrm>
          <a:prstGeom prst="rect">
            <a:avLst/>
          </a:prstGeom>
          <a:noFill/>
        </p:spPr>
        <p:txBody>
          <a:bodyPr wrap="square">
            <a:spAutoFit/>
          </a:bodyPr>
          <a:lstStyle/>
          <a:p>
            <a:pPr>
              <a:spcBef>
                <a:spcPts val="738"/>
              </a:spcBef>
            </a:pPr>
            <a:r>
              <a:rPr lang="ja-JP" altLang="en-US" sz="1662" b="1" dirty="0">
                <a:solidFill>
                  <a:srgbClr val="0000FF"/>
                </a:solidFill>
                <a:latin typeface="ＭＳ Ｐゴシック" panose="020B0600070205080204" pitchFamily="50" charset="-128"/>
                <a:ea typeface="ＭＳ Ｐゴシック" panose="020B0600070205080204" pitchFamily="50" charset="-128"/>
                <a:cs typeface="Times New Roman" panose="02020603050405020304" pitchFamily="18" charset="0"/>
              </a:rPr>
              <a:t>主知見：　</a:t>
            </a:r>
            <a:r>
              <a:rPr lang="ja-JP" altLang="en-US"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地中の電場の観測で、低いノイズと高い感度（＝高</a:t>
            </a:r>
            <a:r>
              <a:rPr lang="en-US" altLang="ja-JP"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S/N</a:t>
            </a:r>
            <a:r>
              <a:rPr lang="ja-JP" altLang="en-US" sz="1477" b="1" dirty="0">
                <a:latin typeface="ＭＳ Ｐゴシック" panose="020B0600070205080204" pitchFamily="50" charset="-128"/>
                <a:ea typeface="ＭＳ Ｐゴシック" panose="020B0600070205080204" pitchFamily="50" charset="-128"/>
                <a:cs typeface="Times New Roman" panose="02020603050405020304" pitchFamily="18" charset="0"/>
              </a:rPr>
              <a:t>比）を得、毎秒の連続測定をし、遠隔（ほぼ全国レベル）の地震を明瞭に観測した。信号は地震の数時間前～数時間後の微細構造を示す。</a:t>
            </a:r>
            <a:endParaRPr lang="en-US" altLang="ja-JP" sz="1477" b="1" dirty="0">
              <a:latin typeface="ＭＳ Ｐゴシック" panose="020B0600070205080204" pitchFamily="50" charset="-128"/>
              <a:ea typeface="ＭＳ Ｐゴシック" panose="020B0600070205080204" pitchFamily="50" charset="-128"/>
              <a:cs typeface="Times New Roman" panose="02020603050405020304" pitchFamily="18" charset="0"/>
            </a:endParaRPr>
          </a:p>
          <a:p>
            <a:pPr>
              <a:spcBef>
                <a:spcPts val="738"/>
              </a:spcBef>
            </a:pPr>
            <a:r>
              <a:rPr lang="ja-JP" altLang="en-US" sz="1662" b="1" dirty="0">
                <a:solidFill>
                  <a:srgbClr val="0000FF"/>
                </a:solidFill>
                <a:latin typeface="ＭＳ Ｐゴシック" panose="020B0600070205080204" pitchFamily="50" charset="-128"/>
                <a:ea typeface="ＭＳ Ｐゴシック" panose="020B0600070205080204" pitchFamily="50" charset="-128"/>
                <a:cs typeface="Times New Roman" panose="02020603050405020304" pitchFamily="18" charset="0"/>
              </a:rPr>
              <a:t>今後の課題：　 </a:t>
            </a:r>
            <a:r>
              <a:rPr lang="ja-JP" altLang="en-US" sz="1662" b="1" dirty="0">
                <a:latin typeface="ＭＳ Ｐゴシック" panose="020B0600070205080204" pitchFamily="50" charset="-128"/>
                <a:ea typeface="ＭＳ Ｐゴシック" panose="020B0600070205080204" pitchFamily="50" charset="-128"/>
                <a:cs typeface="Times New Roman" panose="02020603050405020304" pitchFamily="18" charset="0"/>
              </a:rPr>
              <a:t>▶ </a:t>
            </a:r>
            <a:r>
              <a:rPr lang="ja-JP" altLang="en-US" sz="1477" b="1" dirty="0">
                <a:latin typeface="ＭＳ Ｐゴシック" panose="020B0600070205080204" pitchFamily="50" charset="-128"/>
                <a:ea typeface="ＭＳ Ｐゴシック" panose="020B0600070205080204" pitchFamily="50" charset="-128"/>
              </a:rPr>
              <a:t>筒井の技術とノウハウを早急に継承し、第</a:t>
            </a:r>
            <a:r>
              <a:rPr lang="en-US" altLang="ja-JP" sz="1477" b="1" dirty="0">
                <a:latin typeface="ＭＳ Ｐゴシック" panose="020B0600070205080204" pitchFamily="50" charset="-128"/>
                <a:ea typeface="ＭＳ Ｐゴシック" panose="020B0600070205080204" pitchFamily="50" charset="-128"/>
              </a:rPr>
              <a:t>2,</a:t>
            </a:r>
            <a:r>
              <a:rPr lang="ja-JP" altLang="en-US" sz="1477" b="1" dirty="0">
                <a:latin typeface="ＭＳ Ｐゴシック" panose="020B0600070205080204" pitchFamily="50" charset="-128"/>
                <a:ea typeface="ＭＳ Ｐゴシック" panose="020B0600070205080204" pitchFamily="50" charset="-128"/>
              </a:rPr>
              <a:t>第</a:t>
            </a:r>
            <a:r>
              <a:rPr lang="en-US" altLang="ja-JP" sz="1477" b="1" dirty="0">
                <a:latin typeface="ＭＳ Ｐゴシック" panose="020B0600070205080204" pitchFamily="50" charset="-128"/>
                <a:ea typeface="ＭＳ Ｐゴシック" panose="020B0600070205080204" pitchFamily="50" charset="-128"/>
              </a:rPr>
              <a:t>3…</a:t>
            </a:r>
            <a:r>
              <a:rPr lang="ja-JP" altLang="en-US" sz="1477" b="1" dirty="0">
                <a:latin typeface="ＭＳ Ｐゴシック" panose="020B0600070205080204" pitchFamily="50" charset="-128"/>
                <a:ea typeface="ＭＳ Ｐゴシック" panose="020B0600070205080204" pitchFamily="50" charset="-128"/>
              </a:rPr>
              <a:t>の研究グループ／観測サイトを作る。　　　　　　　　　</a:t>
            </a:r>
            <a:r>
              <a:rPr lang="ja-JP" altLang="en-US" sz="1662" b="1" dirty="0">
                <a:latin typeface="ＭＳ Ｐゴシック" panose="020B0600070205080204" pitchFamily="50" charset="-128"/>
                <a:ea typeface="ＭＳ Ｐゴシック" panose="020B0600070205080204" pitchFamily="50" charset="-128"/>
              </a:rPr>
              <a:t>　　　　　　　　　　</a:t>
            </a:r>
            <a:r>
              <a:rPr lang="ja-JP" altLang="en-US" sz="1477" b="1" dirty="0">
                <a:latin typeface="ＭＳ Ｐゴシック" panose="020B0600070205080204" pitchFamily="50" charset="-128"/>
                <a:ea typeface="ＭＳ Ｐゴシック" panose="020B0600070205080204" pitchFamily="50" charset="-128"/>
              </a:rPr>
              <a:t>▶ 今後、多数の実測例を作り、信号のパターン（特に前兆の発生時期）を蓄積することが有用。</a:t>
            </a:r>
            <a:br>
              <a:rPr lang="en-US" altLang="ja-JP" sz="1477" b="1" dirty="0">
                <a:latin typeface="ＭＳ Ｐゴシック" panose="020B0600070205080204" pitchFamily="50" charset="-128"/>
                <a:ea typeface="ＭＳ Ｐゴシック" panose="020B0600070205080204" pitchFamily="50" charset="-128"/>
              </a:rPr>
            </a:br>
            <a:r>
              <a:rPr lang="ja-JP" altLang="en-US" sz="1477" b="1" dirty="0">
                <a:latin typeface="ＭＳ Ｐゴシック" panose="020B0600070205080204" pitchFamily="50" charset="-128"/>
                <a:ea typeface="ＭＳ Ｐゴシック" panose="020B0600070205080204" pitchFamily="50" charset="-128"/>
              </a:rPr>
              <a:t>▶ 予知地震の地域／規模／時期を（予め）推定する方法を創ることが大事。特に、通常の震源推定法</a:t>
            </a:r>
            <a:br>
              <a:rPr lang="en-US" altLang="ja-JP" sz="1477" b="1" dirty="0">
                <a:latin typeface="ＭＳ Ｐゴシック" panose="020B0600070205080204" pitchFamily="50" charset="-128"/>
                <a:ea typeface="ＭＳ Ｐゴシック" panose="020B0600070205080204" pitchFamily="50" charset="-128"/>
              </a:rPr>
            </a:br>
            <a:r>
              <a:rPr lang="ja-JP" altLang="en-US" sz="1477" b="1" dirty="0">
                <a:latin typeface="ＭＳ Ｐゴシック" panose="020B0600070205080204" pitchFamily="50" charset="-128"/>
                <a:ea typeface="ＭＳ Ｐゴシック" panose="020B0600070205080204" pitchFamily="50" charset="-128"/>
              </a:rPr>
              <a:t>　　（複数サイトでの </a:t>
            </a:r>
            <a:r>
              <a:rPr lang="en-US" altLang="ja-JP" sz="1477" b="1" dirty="0">
                <a:latin typeface="ＭＳ Ｐゴシック" panose="020B0600070205080204" pitchFamily="50" charset="-128"/>
                <a:ea typeface="ＭＳ Ｐゴシック" panose="020B0600070205080204" pitchFamily="50" charset="-128"/>
              </a:rPr>
              <a:t>P </a:t>
            </a:r>
            <a:r>
              <a:rPr lang="ja-JP" altLang="en-US" sz="1477" b="1" dirty="0">
                <a:latin typeface="ＭＳ Ｐゴシック" panose="020B0600070205080204" pitchFamily="50" charset="-128"/>
                <a:ea typeface="ＭＳ Ｐゴシック" panose="020B0600070205080204" pitchFamily="50" charset="-128"/>
              </a:rPr>
              <a:t>波の到達時間差を利用）が使えないので、何らかの追加の観測データ／装置が必要。</a:t>
            </a:r>
            <a:br>
              <a:rPr lang="en-US" altLang="ja-JP" sz="1477" b="1" dirty="0">
                <a:latin typeface="ＭＳ Ｐゴシック" panose="020B0600070205080204" pitchFamily="50" charset="-128"/>
                <a:ea typeface="ＭＳ Ｐゴシック" panose="020B0600070205080204" pitchFamily="50" charset="-128"/>
              </a:rPr>
            </a:br>
            <a:r>
              <a:rPr lang="ja-JP" altLang="en-US" sz="1477" b="1" dirty="0">
                <a:latin typeface="ＭＳ Ｐゴシック" panose="020B0600070205080204" pitchFamily="50" charset="-128"/>
                <a:ea typeface="ＭＳ Ｐゴシック" panose="020B0600070205080204" pitchFamily="50" charset="-128"/>
              </a:rPr>
              <a:t>▶ 地震の直前予知（数時間～数十分前）の方法として、創り上げる。</a:t>
            </a:r>
          </a:p>
        </p:txBody>
      </p:sp>
      <p:sp>
        <p:nvSpPr>
          <p:cNvPr id="21" name="テキスト ボックス 20">
            <a:extLst>
              <a:ext uri="{FF2B5EF4-FFF2-40B4-BE49-F238E27FC236}">
                <a16:creationId xmlns:a16="http://schemas.microsoft.com/office/drawing/2014/main" id="{E0EDC180-168D-3D47-0B08-1D8FE5BBE826}"/>
              </a:ext>
            </a:extLst>
          </p:cNvPr>
          <p:cNvSpPr txBox="1"/>
          <p:nvPr/>
        </p:nvSpPr>
        <p:spPr>
          <a:xfrm>
            <a:off x="8290011" y="3536413"/>
            <a:ext cx="742511" cy="319639"/>
          </a:xfrm>
          <a:prstGeom prst="rect">
            <a:avLst/>
          </a:prstGeom>
          <a:noFill/>
        </p:spPr>
        <p:txBody>
          <a:bodyPr wrap="none" rtlCol="0">
            <a:spAutoFit/>
          </a:bodyPr>
          <a:lstStyle/>
          <a:p>
            <a:r>
              <a:rPr kumimoji="1" lang="en-US" altLang="ja-JP" sz="1477" dirty="0"/>
              <a:t>750km</a:t>
            </a:r>
            <a:endParaRPr kumimoji="1" lang="ja-JP" altLang="en-US" sz="1477" dirty="0"/>
          </a:p>
        </p:txBody>
      </p:sp>
    </p:spTree>
    <p:extLst>
      <p:ext uri="{BB962C8B-B14F-4D97-AF65-F5344CB8AC3E}">
        <p14:creationId xmlns:p14="http://schemas.microsoft.com/office/powerpoint/2010/main" val="2929341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42AE5-B764-52FC-504D-38290CA24E7D}"/>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E6CEE3D2-D4AD-D2B2-C1A4-4EFBF4599380}"/>
              </a:ext>
            </a:extLst>
          </p:cNvPr>
          <p:cNvSpPr txBox="1"/>
          <p:nvPr/>
        </p:nvSpPr>
        <p:spPr>
          <a:xfrm>
            <a:off x="237792" y="212406"/>
            <a:ext cx="7835799" cy="400110"/>
          </a:xfrm>
          <a:prstGeom prst="rect">
            <a:avLst/>
          </a:prstGeom>
          <a:noFill/>
        </p:spPr>
        <p:txBody>
          <a:bodyPr wrap="none" rtlCol="0">
            <a:spAutoFit/>
          </a:bodyPr>
          <a:lstStyle/>
          <a:p>
            <a:r>
              <a:rPr kumimoji="1" lang="ja-JP" altLang="en-US" sz="2000" b="1" dirty="0">
                <a:solidFill>
                  <a:srgbClr val="FF0000"/>
                </a:solidFill>
              </a:rPr>
              <a:t>地震予知方法の開発・実用化のための</a:t>
            </a:r>
            <a:r>
              <a:rPr kumimoji="1" lang="en-US" altLang="ja-JP" sz="2000" b="1" dirty="0">
                <a:solidFill>
                  <a:srgbClr val="FF0000"/>
                </a:solidFill>
              </a:rPr>
              <a:t>5</a:t>
            </a:r>
            <a:r>
              <a:rPr kumimoji="1" lang="ja-JP" altLang="en-US" sz="2000" b="1" dirty="0">
                <a:solidFill>
                  <a:srgbClr val="FF0000"/>
                </a:solidFill>
              </a:rPr>
              <a:t>段階：現在</a:t>
            </a:r>
            <a:r>
              <a:rPr kumimoji="1" lang="en-US" altLang="ja-JP" sz="2000" b="1" dirty="0">
                <a:solidFill>
                  <a:srgbClr val="FF0000"/>
                </a:solidFill>
              </a:rPr>
              <a:t>:</a:t>
            </a:r>
            <a:r>
              <a:rPr kumimoji="1" lang="ja-JP" altLang="en-US" sz="2000" b="1" dirty="0">
                <a:solidFill>
                  <a:srgbClr val="FF0000"/>
                </a:solidFill>
              </a:rPr>
              <a:t>第２段階入り口</a:t>
            </a:r>
          </a:p>
        </p:txBody>
      </p:sp>
      <p:sp>
        <p:nvSpPr>
          <p:cNvPr id="4" name="テキスト ボックス 3">
            <a:extLst>
              <a:ext uri="{FF2B5EF4-FFF2-40B4-BE49-F238E27FC236}">
                <a16:creationId xmlns:a16="http://schemas.microsoft.com/office/drawing/2014/main" id="{0C07F82F-9B53-4ED8-EFAD-DEB3943CCEF5}"/>
              </a:ext>
            </a:extLst>
          </p:cNvPr>
          <p:cNvSpPr txBox="1"/>
          <p:nvPr/>
        </p:nvSpPr>
        <p:spPr>
          <a:xfrm>
            <a:off x="237792" y="578734"/>
            <a:ext cx="8522988" cy="916213"/>
          </a:xfrm>
          <a:prstGeom prst="rect">
            <a:avLst/>
          </a:prstGeom>
          <a:noFill/>
        </p:spPr>
        <p:txBody>
          <a:bodyPr wrap="square" rtlCol="0">
            <a:spAutoFit/>
          </a:bodyPr>
          <a:lstStyle/>
          <a:p>
            <a:r>
              <a:rPr kumimoji="1" lang="en-US" altLang="ja-JP" sz="1846" dirty="0"/>
              <a:t>[1]</a:t>
            </a:r>
            <a:r>
              <a:rPr kumimoji="1" lang="ja-JP" altLang="en-US" sz="1846" b="1" dirty="0">
                <a:solidFill>
                  <a:schemeClr val="dk1"/>
                </a:solidFill>
                <a:latin typeface="ＭＳ Ｐゴシック" panose="020B0600070205080204" pitchFamily="50" charset="-128"/>
                <a:ea typeface="ＭＳ Ｐゴシック" panose="020B0600070205080204" pitchFamily="50" charset="-128"/>
              </a:rPr>
              <a:t>方法の開発・実現：　一</a:t>
            </a:r>
            <a:r>
              <a:rPr kumimoji="1" lang="ja-JP" altLang="ja-JP" sz="1846" b="1" dirty="0">
                <a:solidFill>
                  <a:schemeClr val="dk1"/>
                </a:solidFill>
                <a:latin typeface="ＭＳ Ｐゴシック" panose="020B0600070205080204" pitchFamily="50" charset="-128"/>
                <a:ea typeface="ＭＳ Ｐゴシック" panose="020B0600070205080204" pitchFamily="50" charset="-128"/>
              </a:rPr>
              <a:t>研究グループ</a:t>
            </a:r>
            <a:r>
              <a:rPr kumimoji="1" lang="ja-JP" altLang="en-US" sz="1846" b="1" dirty="0">
                <a:solidFill>
                  <a:schemeClr val="dk1"/>
                </a:solidFill>
                <a:latin typeface="ＭＳ Ｐゴシック" panose="020B0600070205080204" pitchFamily="50" charset="-128"/>
                <a:ea typeface="ＭＳ Ｐゴシック" panose="020B0600070205080204" pitchFamily="50" charset="-128"/>
              </a:rPr>
              <a:t>　による　</a:t>
            </a:r>
            <a:endParaRPr kumimoji="1" lang="en-US" altLang="ja-JP" sz="1846" b="1" dirty="0">
              <a:solidFill>
                <a:schemeClr val="dk1"/>
              </a:solidFill>
              <a:latin typeface="ＭＳ Ｐゴシック" panose="020B0600070205080204" pitchFamily="50" charset="-128"/>
              <a:ea typeface="ＭＳ Ｐゴシック" panose="020B0600070205080204" pitchFamily="50" charset="-128"/>
            </a:endParaRPr>
          </a:p>
          <a:p>
            <a:r>
              <a:rPr kumimoji="1" lang="ja-JP" altLang="en-US" sz="1846" b="1" dirty="0">
                <a:solidFill>
                  <a:schemeClr val="dk1"/>
                </a:solidFill>
                <a:latin typeface="ＭＳ Ｐゴシック" panose="020B0600070205080204" pitchFamily="50" charset="-128"/>
                <a:ea typeface="ＭＳ Ｐゴシック" panose="020B0600070205080204" pitchFamily="50" charset="-128"/>
              </a:rPr>
              <a:t>　　　　</a:t>
            </a:r>
            <a:r>
              <a:rPr kumimoji="1" lang="ja-JP" altLang="ja-JP" sz="1662" dirty="0">
                <a:solidFill>
                  <a:schemeClr val="dk1"/>
                </a:solidFill>
                <a:latin typeface="ＭＳ Ｐゴシック" panose="020B0600070205080204" pitchFamily="50" charset="-128"/>
                <a:ea typeface="ＭＳ Ｐゴシック" panose="020B0600070205080204" pitchFamily="50" charset="-128"/>
              </a:rPr>
              <a:t>一方法を一観測サイトで開発</a:t>
            </a:r>
            <a:r>
              <a:rPr kumimoji="1" lang="en-US" altLang="ja-JP" sz="1662" dirty="0">
                <a:solidFill>
                  <a:schemeClr val="dk1"/>
                </a:solidFill>
                <a:latin typeface="ＭＳ Ｐゴシック" panose="020B0600070205080204" pitchFamily="50" charset="-128"/>
                <a:ea typeface="ＭＳ Ｐゴシック" panose="020B0600070205080204" pitchFamily="50" charset="-128"/>
              </a:rPr>
              <a:t>/</a:t>
            </a:r>
            <a:r>
              <a:rPr kumimoji="1" lang="ja-JP" altLang="ja-JP" sz="1662" dirty="0">
                <a:solidFill>
                  <a:schemeClr val="dk1"/>
                </a:solidFill>
                <a:latin typeface="ＭＳ Ｐゴシック" panose="020B0600070205080204" pitchFamily="50" charset="-128"/>
                <a:ea typeface="ＭＳ Ｐゴシック" panose="020B0600070205080204" pitchFamily="50" charset="-128"/>
              </a:rPr>
              <a:t>実現し、複数の地震に対し、地震の前に特徴ある現象が</a:t>
            </a:r>
            <a:br>
              <a:rPr kumimoji="1" lang="en-US" altLang="ja-JP" sz="1662" dirty="0">
                <a:solidFill>
                  <a:schemeClr val="dk1"/>
                </a:solidFill>
                <a:latin typeface="ＭＳ Ｐゴシック" panose="020B0600070205080204" pitchFamily="50" charset="-128"/>
                <a:ea typeface="ＭＳ Ｐゴシック" panose="020B0600070205080204" pitchFamily="50" charset="-128"/>
              </a:rPr>
            </a:br>
            <a:r>
              <a:rPr kumimoji="1" lang="ja-JP" altLang="en-US" sz="1662" dirty="0">
                <a:solidFill>
                  <a:schemeClr val="dk1"/>
                </a:solidFill>
                <a:latin typeface="ＭＳ Ｐゴシック" panose="020B0600070205080204" pitchFamily="50" charset="-128"/>
                <a:ea typeface="ＭＳ Ｐゴシック" panose="020B0600070205080204" pitchFamily="50" charset="-128"/>
              </a:rPr>
              <a:t>　　　　　</a:t>
            </a:r>
            <a:r>
              <a:rPr kumimoji="1" lang="ja-JP" altLang="ja-JP" sz="1662" dirty="0">
                <a:solidFill>
                  <a:schemeClr val="dk1"/>
                </a:solidFill>
                <a:latin typeface="ＭＳ Ｐゴシック" panose="020B0600070205080204" pitchFamily="50" charset="-128"/>
                <a:ea typeface="ＭＳ Ｐゴシック" panose="020B0600070205080204" pitchFamily="50" charset="-128"/>
              </a:rPr>
              <a:t>実測された（されていた）ことを示す。</a:t>
            </a:r>
            <a:endParaRPr kumimoji="1" lang="ja-JP" altLang="en-US" sz="1662" dirty="0">
              <a:latin typeface="ＭＳ Ｐゴシック" panose="020B0600070205080204" pitchFamily="50" charset="-128"/>
              <a:ea typeface="ＭＳ Ｐゴシック" panose="020B0600070205080204" pitchFamily="50" charset="-128"/>
            </a:endParaRPr>
          </a:p>
        </p:txBody>
      </p:sp>
      <p:sp>
        <p:nvSpPr>
          <p:cNvPr id="5" name="テキスト ボックス 4">
            <a:extLst>
              <a:ext uri="{FF2B5EF4-FFF2-40B4-BE49-F238E27FC236}">
                <a16:creationId xmlns:a16="http://schemas.microsoft.com/office/drawing/2014/main" id="{746B9637-8BB7-3E77-696C-E0FE22046961}"/>
              </a:ext>
            </a:extLst>
          </p:cNvPr>
          <p:cNvSpPr txBox="1"/>
          <p:nvPr/>
        </p:nvSpPr>
        <p:spPr>
          <a:xfrm>
            <a:off x="186858" y="1493783"/>
            <a:ext cx="8721871" cy="2108591"/>
          </a:xfrm>
          <a:prstGeom prst="rect">
            <a:avLst/>
          </a:prstGeom>
          <a:noFill/>
        </p:spPr>
        <p:txBody>
          <a:bodyPr wrap="square" rtlCol="0">
            <a:spAutoFit/>
          </a:bodyPr>
          <a:lstStyle/>
          <a:p>
            <a:r>
              <a:rPr kumimoji="1" lang="en-US" altLang="ja-JP" sz="1846" dirty="0"/>
              <a:t>[2]</a:t>
            </a:r>
            <a:r>
              <a:rPr kumimoji="1" lang="ja-JP" altLang="en-US" sz="1846" b="1" dirty="0"/>
              <a:t>方法の検証：　</a:t>
            </a:r>
            <a:r>
              <a:rPr kumimoji="1" lang="ja-JP" altLang="ja-JP" sz="1846" b="1" dirty="0">
                <a:solidFill>
                  <a:schemeClr val="dk1"/>
                </a:solidFill>
                <a:latin typeface="ＭＳ Ｐゴシック" panose="020B0600070205080204" pitchFamily="50" charset="-128"/>
                <a:ea typeface="ＭＳ Ｐゴシック" panose="020B0600070205080204" pitchFamily="50" charset="-128"/>
              </a:rPr>
              <a:t>複数研究グループ</a:t>
            </a:r>
            <a:r>
              <a:rPr kumimoji="1" lang="ja-JP" altLang="en-US" sz="1846" b="1" dirty="0">
                <a:solidFill>
                  <a:schemeClr val="dk1"/>
                </a:solidFill>
                <a:latin typeface="ＭＳ Ｐゴシック" panose="020B0600070205080204" pitchFamily="50" charset="-128"/>
                <a:ea typeface="ＭＳ Ｐゴシック" panose="020B0600070205080204" pitchFamily="50" charset="-128"/>
              </a:rPr>
              <a:t>の</a:t>
            </a:r>
            <a:r>
              <a:rPr kumimoji="1" lang="ja-JP" altLang="ja-JP" sz="1846" b="1" dirty="0">
                <a:solidFill>
                  <a:schemeClr val="dk1"/>
                </a:solidFill>
                <a:latin typeface="ＭＳ Ｐゴシック" panose="020B0600070205080204" pitchFamily="50" charset="-128"/>
                <a:ea typeface="ＭＳ Ｐゴシック" panose="020B0600070205080204" pitchFamily="50" charset="-128"/>
              </a:rPr>
              <a:t>プロジェクト</a:t>
            </a:r>
            <a:r>
              <a:rPr kumimoji="1" lang="ja-JP" altLang="en-US" sz="1846" b="1" dirty="0">
                <a:solidFill>
                  <a:schemeClr val="dk1"/>
                </a:solidFill>
                <a:latin typeface="ＭＳ Ｐゴシック" panose="020B0600070205080204" pitchFamily="50" charset="-128"/>
                <a:ea typeface="ＭＳ Ｐゴシック" panose="020B0600070205080204" pitchFamily="50" charset="-128"/>
              </a:rPr>
              <a:t>　</a:t>
            </a:r>
            <a:endParaRPr kumimoji="1" lang="ja-JP" altLang="en-US" sz="1846" b="1" dirty="0">
              <a:solidFill>
                <a:srgbClr val="FF0000"/>
              </a:solidFill>
              <a:latin typeface="ＭＳ Ｐゴシック" panose="020B0600070205080204" pitchFamily="50" charset="-128"/>
              <a:ea typeface="ＭＳ Ｐゴシック" panose="020B0600070205080204" pitchFamily="50" charset="-128"/>
            </a:endParaRPr>
          </a:p>
          <a:p>
            <a:r>
              <a:rPr kumimoji="1" lang="ja-JP" altLang="en-US" sz="1846" b="1" dirty="0"/>
              <a:t>　　</a:t>
            </a:r>
            <a:r>
              <a:rPr kumimoji="1" lang="ja-JP" altLang="ja-JP" sz="1662" dirty="0">
                <a:solidFill>
                  <a:schemeClr val="dk1"/>
                </a:solidFill>
                <a:latin typeface="ＭＳ Ｐゴシック" panose="020B0600070205080204" pitchFamily="50" charset="-128"/>
                <a:ea typeface="ＭＳ Ｐゴシック" panose="020B0600070205080204" pitchFamily="50" charset="-128"/>
              </a:rPr>
              <a:t>同一（同様）の方法を、複数の観測サイトで並行実施し、一つの地震に対して同様の</a:t>
            </a:r>
            <a:br>
              <a:rPr kumimoji="1" lang="en-US" altLang="ja-JP" sz="1662" dirty="0">
                <a:solidFill>
                  <a:schemeClr val="dk1"/>
                </a:solidFill>
                <a:latin typeface="ＭＳ Ｐゴシック" panose="020B0600070205080204" pitchFamily="50" charset="-128"/>
                <a:ea typeface="ＭＳ Ｐゴシック" panose="020B0600070205080204" pitchFamily="50" charset="-128"/>
              </a:rPr>
            </a:br>
            <a:r>
              <a:rPr kumimoji="1" lang="ja-JP" altLang="en-US" sz="1662" dirty="0">
                <a:solidFill>
                  <a:schemeClr val="dk1"/>
                </a:solidFill>
                <a:latin typeface="ＭＳ Ｐゴシック" panose="020B0600070205080204" pitchFamily="50" charset="-128"/>
                <a:ea typeface="ＭＳ Ｐゴシック" panose="020B0600070205080204" pitchFamily="50" charset="-128"/>
              </a:rPr>
              <a:t>　　　</a:t>
            </a:r>
            <a:r>
              <a:rPr kumimoji="1" lang="ja-JP" altLang="ja-JP" sz="1662" dirty="0">
                <a:solidFill>
                  <a:schemeClr val="dk1"/>
                </a:solidFill>
                <a:latin typeface="ＭＳ Ｐゴシック" panose="020B0600070205080204" pitchFamily="50" charset="-128"/>
                <a:ea typeface="ＭＳ Ｐゴシック" panose="020B0600070205080204" pitchFamily="50" charset="-128"/>
              </a:rPr>
              <a:t>信号を得て、ノイズでないことを示す。</a:t>
            </a:r>
            <a:r>
              <a:rPr kumimoji="1" lang="ja-JP" altLang="en-US" sz="1662" dirty="0">
                <a:solidFill>
                  <a:schemeClr val="dk1"/>
                </a:solidFill>
                <a:latin typeface="ＭＳ Ｐゴシック" panose="020B0600070205080204" pitchFamily="50" charset="-128"/>
                <a:ea typeface="ＭＳ Ｐゴシック" panose="020B0600070205080204" pitchFamily="50" charset="-128"/>
              </a:rPr>
              <a:t>　</a:t>
            </a:r>
            <a:r>
              <a:rPr kumimoji="1" lang="ja-JP" altLang="ja-JP" sz="1662" dirty="0">
                <a:solidFill>
                  <a:schemeClr val="dk1"/>
                </a:solidFill>
                <a:latin typeface="ＭＳ Ｐゴシック" panose="020B0600070205080204" pitchFamily="50" charset="-128"/>
                <a:ea typeface="ＭＳ Ｐゴシック" panose="020B0600070205080204" pitchFamily="50" charset="-128"/>
              </a:rPr>
              <a:t>多数の地震について検証し、（ある種の）地震の</a:t>
            </a:r>
            <a:br>
              <a:rPr kumimoji="1" lang="en-US" altLang="ja-JP" sz="1662" dirty="0">
                <a:solidFill>
                  <a:schemeClr val="dk1"/>
                </a:solidFill>
                <a:latin typeface="ＭＳ Ｐゴシック" panose="020B0600070205080204" pitchFamily="50" charset="-128"/>
                <a:ea typeface="ＭＳ Ｐゴシック" panose="020B0600070205080204" pitchFamily="50" charset="-128"/>
              </a:rPr>
            </a:br>
            <a:r>
              <a:rPr kumimoji="1" lang="ja-JP" altLang="en-US" sz="1662" dirty="0">
                <a:solidFill>
                  <a:schemeClr val="dk1"/>
                </a:solidFill>
                <a:latin typeface="ＭＳ Ｐゴシック" panose="020B0600070205080204" pitchFamily="50" charset="-128"/>
                <a:ea typeface="ＭＳ Ｐゴシック" panose="020B0600070205080204" pitchFamily="50" charset="-128"/>
              </a:rPr>
              <a:t>　　　</a:t>
            </a:r>
            <a:r>
              <a:rPr kumimoji="1" lang="ja-JP" altLang="ja-JP" sz="1662" dirty="0">
                <a:solidFill>
                  <a:schemeClr val="dk1"/>
                </a:solidFill>
                <a:latin typeface="ＭＳ Ｐゴシック" panose="020B0600070205080204" pitchFamily="50" charset="-128"/>
                <a:ea typeface="ＭＳ Ｐゴシック" panose="020B0600070205080204" pitchFamily="50" charset="-128"/>
              </a:rPr>
              <a:t>前兆現象を捉えていることを確認する。</a:t>
            </a:r>
            <a:endParaRPr kumimoji="1" lang="en-US" altLang="ja-JP" sz="1662" dirty="0">
              <a:solidFill>
                <a:schemeClr val="dk1"/>
              </a:solidFill>
              <a:latin typeface="ＭＳ Ｐゴシック" panose="020B0600070205080204" pitchFamily="50" charset="-128"/>
              <a:ea typeface="ＭＳ Ｐゴシック" panose="020B0600070205080204" pitchFamily="50" charset="-128"/>
            </a:endParaRPr>
          </a:p>
          <a:p>
            <a:r>
              <a:rPr kumimoji="1" lang="ja-JP" altLang="en-US" sz="1100" b="1" dirty="0">
                <a:solidFill>
                  <a:schemeClr val="dk1"/>
                </a:solidFill>
                <a:latin typeface="ＭＳ Ｐゴシック" panose="020B0600070205080204" pitchFamily="50" charset="-128"/>
                <a:ea typeface="ＭＳ Ｐゴシック" panose="020B0600070205080204" pitchFamily="50" charset="-128"/>
              </a:rPr>
              <a:t>　　　　</a:t>
            </a:r>
            <a:br>
              <a:rPr kumimoji="1" lang="en-US" altLang="ja-JP" sz="1662" dirty="0">
                <a:solidFill>
                  <a:srgbClr val="4B4BFF"/>
                </a:solidFill>
                <a:latin typeface="ＭＳ Ｐゴシック" panose="020B0600070205080204" pitchFamily="50" charset="-128"/>
                <a:ea typeface="ＭＳ Ｐゴシック" panose="020B0600070205080204" pitchFamily="50" charset="-128"/>
              </a:rPr>
            </a:br>
            <a:r>
              <a:rPr kumimoji="1" lang="ja-JP" altLang="en-US" sz="1662" dirty="0">
                <a:solidFill>
                  <a:srgbClr val="4B4BFF"/>
                </a:solidFill>
                <a:latin typeface="ＭＳ Ｐゴシック" panose="020B0600070205080204" pitchFamily="50" charset="-128"/>
                <a:ea typeface="ＭＳ Ｐゴシック" panose="020B0600070205080204" pitchFamily="50" charset="-128"/>
              </a:rPr>
              <a:t>　　　　（</a:t>
            </a:r>
            <a:r>
              <a:rPr kumimoji="1" lang="en-US" altLang="ja-JP" sz="1662" dirty="0">
                <a:solidFill>
                  <a:srgbClr val="4B4BFF"/>
                </a:solidFill>
                <a:latin typeface="ＭＳ Ｐゴシック" panose="020B0600070205080204" pitchFamily="50" charset="-128"/>
                <a:ea typeface="ＭＳ Ｐゴシック" panose="020B0600070205080204" pitchFamily="50" charset="-128"/>
              </a:rPr>
              <a:t>A2)</a:t>
            </a:r>
            <a:r>
              <a:rPr kumimoji="1" lang="ja-JP" altLang="en-US" sz="1662" dirty="0">
                <a:solidFill>
                  <a:srgbClr val="4B4BFF"/>
                </a:solidFill>
                <a:latin typeface="ＭＳ Ｐゴシック" panose="020B0600070205080204" pitchFamily="50" charset="-128"/>
                <a:ea typeface="ＭＳ Ｐゴシック" panose="020B0600070205080204" pitchFamily="50" charset="-128"/>
              </a:rPr>
              <a:t> 神山の方法：　地殻歪みの異常変化                  （</a:t>
            </a:r>
            <a:r>
              <a:rPr kumimoji="1" lang="en-US" altLang="ja-JP" sz="1662" dirty="0">
                <a:solidFill>
                  <a:srgbClr val="4B4BFF"/>
                </a:solidFill>
                <a:latin typeface="ＭＳ Ｐゴシック" panose="020B0600070205080204" pitchFamily="50" charset="-128"/>
                <a:ea typeface="ＭＳ Ｐゴシック" panose="020B0600070205080204" pitchFamily="50" charset="-128"/>
              </a:rPr>
              <a:t>3</a:t>
            </a:r>
            <a:r>
              <a:rPr kumimoji="1" lang="ja-JP" altLang="en-US" sz="1662" dirty="0">
                <a:solidFill>
                  <a:srgbClr val="4B4BFF"/>
                </a:solidFill>
                <a:latin typeface="ＭＳ Ｐゴシック" panose="020B0600070205080204" pitchFamily="50" charset="-128"/>
                <a:ea typeface="ＭＳ Ｐゴシック" panose="020B0600070205080204" pitchFamily="50" charset="-128"/>
              </a:rPr>
              <a:t>年～</a:t>
            </a:r>
            <a:r>
              <a:rPr kumimoji="1" lang="en-US" altLang="ja-JP" sz="1662" dirty="0">
                <a:solidFill>
                  <a:srgbClr val="4B4BFF"/>
                </a:solidFill>
                <a:latin typeface="ＭＳ Ｐゴシック" panose="020B0600070205080204" pitchFamily="50" charset="-128"/>
                <a:ea typeface="ＭＳ Ｐゴシック" panose="020B0600070205080204" pitchFamily="50" charset="-128"/>
              </a:rPr>
              <a:t>3</a:t>
            </a:r>
            <a:r>
              <a:rPr kumimoji="1" lang="ja-JP" altLang="en-US" sz="1662" dirty="0">
                <a:solidFill>
                  <a:srgbClr val="4B4BFF"/>
                </a:solidFill>
                <a:latin typeface="ＭＳ Ｐゴシック" panose="020B0600070205080204" pitchFamily="50" charset="-128"/>
                <a:ea typeface="ＭＳ Ｐゴシック" panose="020B0600070205080204" pitchFamily="50" charset="-128"/>
              </a:rPr>
              <a:t>月前）。　    </a:t>
            </a:r>
            <a:r>
              <a:rPr kumimoji="1" lang="en-US" altLang="ja-JP" sz="1662" dirty="0">
                <a:solidFill>
                  <a:srgbClr val="4B4BFF"/>
                </a:solidFill>
                <a:latin typeface="ＭＳ Ｐゴシック" panose="020B0600070205080204" pitchFamily="50" charset="-128"/>
                <a:ea typeface="ＭＳ Ｐゴシック" panose="020B0600070205080204" pitchFamily="50" charset="-128"/>
                <a:sym typeface="Wingdings" panose="05000000000000000000" pitchFamily="2" charset="2"/>
              </a:rPr>
              <a:t> </a:t>
            </a:r>
            <a:r>
              <a:rPr kumimoji="1" lang="ja-JP" altLang="en-US" sz="1662" dirty="0">
                <a:solidFill>
                  <a:srgbClr val="4B4BFF"/>
                </a:solidFill>
                <a:latin typeface="ＭＳ Ｐゴシック" panose="020B0600070205080204" pitchFamily="50" charset="-128"/>
                <a:ea typeface="ＭＳ Ｐゴシック" panose="020B0600070205080204" pitchFamily="50" charset="-128"/>
                <a:sym typeface="Wingdings" panose="05000000000000000000" pitchFamily="2" charset="2"/>
              </a:rPr>
              <a:t>注意報</a:t>
            </a:r>
            <a:br>
              <a:rPr kumimoji="1" lang="en-US" altLang="ja-JP" sz="1662" dirty="0">
                <a:solidFill>
                  <a:srgbClr val="4B4BFF"/>
                </a:solidFill>
                <a:latin typeface="ＭＳ Ｐゴシック" panose="020B0600070205080204" pitchFamily="50" charset="-128"/>
                <a:ea typeface="ＭＳ Ｐゴシック" panose="020B0600070205080204" pitchFamily="50" charset="-128"/>
              </a:rPr>
            </a:br>
            <a:r>
              <a:rPr kumimoji="1" lang="ja-JP" altLang="en-US" sz="1662" dirty="0">
                <a:solidFill>
                  <a:srgbClr val="4B4BFF"/>
                </a:solidFill>
                <a:latin typeface="ＭＳ Ｐゴシック" panose="020B0600070205080204" pitchFamily="50" charset="-128"/>
                <a:ea typeface="ＭＳ Ｐゴシック" panose="020B0600070205080204" pitchFamily="50" charset="-128"/>
              </a:rPr>
              <a:t>　　　　</a:t>
            </a:r>
            <a:r>
              <a:rPr kumimoji="1" lang="en-US" altLang="ja-JP" sz="1662" dirty="0">
                <a:solidFill>
                  <a:srgbClr val="4B4BFF"/>
                </a:solidFill>
                <a:latin typeface="ＭＳ Ｐゴシック" panose="020B0600070205080204" pitchFamily="50" charset="-128"/>
                <a:ea typeface="ＭＳ Ｐゴシック" panose="020B0600070205080204" pitchFamily="50" charset="-128"/>
              </a:rPr>
              <a:t>(B1) </a:t>
            </a:r>
            <a:r>
              <a:rPr kumimoji="1" lang="ja-JP" altLang="en-US" sz="1662" dirty="0">
                <a:solidFill>
                  <a:srgbClr val="4B4BFF"/>
                </a:solidFill>
                <a:latin typeface="ＭＳ Ｐゴシック" panose="020B0600070205080204" pitchFamily="50" charset="-128"/>
                <a:ea typeface="ＭＳ Ｐゴシック" panose="020B0600070205080204" pitchFamily="50" charset="-128"/>
              </a:rPr>
              <a:t>國廣・横井の方法：　</a:t>
            </a:r>
            <a:r>
              <a:rPr kumimoji="1" lang="en-US" altLang="ja-JP" sz="1662" dirty="0">
                <a:solidFill>
                  <a:srgbClr val="4B4BFF"/>
                </a:solidFill>
                <a:latin typeface="ＭＳ Ｐゴシック" panose="020B0600070205080204" pitchFamily="50" charset="-128"/>
                <a:ea typeface="ＭＳ Ｐゴシック" panose="020B0600070205080204" pitchFamily="50" charset="-128"/>
              </a:rPr>
              <a:t>FM</a:t>
            </a:r>
            <a:r>
              <a:rPr kumimoji="1" lang="ja-JP" altLang="en-US" sz="1662" dirty="0">
                <a:solidFill>
                  <a:srgbClr val="4B4BFF"/>
                </a:solidFill>
                <a:latin typeface="ＭＳ Ｐゴシック" panose="020B0600070205080204" pitchFamily="50" charset="-128"/>
                <a:ea typeface="ＭＳ Ｐゴシック" panose="020B0600070205080204" pitchFamily="50" charset="-128"/>
              </a:rPr>
              <a:t>放送波の強度異常          （</a:t>
            </a:r>
            <a:r>
              <a:rPr kumimoji="1" lang="en-US" altLang="ja-JP" sz="1662" dirty="0">
                <a:solidFill>
                  <a:srgbClr val="4B4BFF"/>
                </a:solidFill>
                <a:latin typeface="ＭＳ Ｐゴシック" panose="020B0600070205080204" pitchFamily="50" charset="-128"/>
                <a:ea typeface="ＭＳ Ｐゴシック" panose="020B0600070205080204" pitchFamily="50" charset="-128"/>
              </a:rPr>
              <a:t>10</a:t>
            </a:r>
            <a:r>
              <a:rPr kumimoji="1" lang="ja-JP" altLang="en-US" sz="1662" dirty="0">
                <a:solidFill>
                  <a:srgbClr val="4B4BFF"/>
                </a:solidFill>
                <a:latin typeface="ＭＳ Ｐゴシック" panose="020B0600070205080204" pitchFamily="50" charset="-128"/>
                <a:ea typeface="ＭＳ Ｐゴシック" panose="020B0600070205080204" pitchFamily="50" charset="-128"/>
              </a:rPr>
              <a:t>日～</a:t>
            </a:r>
            <a:r>
              <a:rPr kumimoji="1" lang="en-US" altLang="ja-JP" sz="1662" dirty="0">
                <a:solidFill>
                  <a:srgbClr val="4B4BFF"/>
                </a:solidFill>
                <a:latin typeface="ＭＳ Ｐゴシック" panose="020B0600070205080204" pitchFamily="50" charset="-128"/>
                <a:ea typeface="ＭＳ Ｐゴシック" panose="020B0600070205080204" pitchFamily="50" charset="-128"/>
              </a:rPr>
              <a:t>1</a:t>
            </a:r>
            <a:r>
              <a:rPr kumimoji="1" lang="ja-JP" altLang="en-US" sz="1662" dirty="0">
                <a:solidFill>
                  <a:srgbClr val="4B4BFF"/>
                </a:solidFill>
                <a:latin typeface="ＭＳ Ｐゴシック" panose="020B0600070205080204" pitchFamily="50" charset="-128"/>
                <a:ea typeface="ＭＳ Ｐゴシック" panose="020B0600070205080204" pitchFamily="50" charset="-128"/>
              </a:rPr>
              <a:t>日前）      </a:t>
            </a:r>
            <a:r>
              <a:rPr kumimoji="1" lang="en-US" altLang="ja-JP" sz="1662" dirty="0">
                <a:solidFill>
                  <a:srgbClr val="4B4BFF"/>
                </a:solidFill>
                <a:latin typeface="ＭＳ Ｐゴシック" panose="020B0600070205080204" pitchFamily="50" charset="-128"/>
                <a:ea typeface="ＭＳ Ｐゴシック" panose="020B0600070205080204" pitchFamily="50" charset="-128"/>
                <a:sym typeface="Wingdings" panose="05000000000000000000" pitchFamily="2" charset="2"/>
              </a:rPr>
              <a:t> </a:t>
            </a:r>
            <a:r>
              <a:rPr kumimoji="1" lang="ja-JP" altLang="en-US" sz="1662" dirty="0">
                <a:solidFill>
                  <a:srgbClr val="4B4BFF"/>
                </a:solidFill>
                <a:latin typeface="ＭＳ Ｐゴシック" panose="020B0600070205080204" pitchFamily="50" charset="-128"/>
                <a:ea typeface="ＭＳ Ｐゴシック" panose="020B0600070205080204" pitchFamily="50" charset="-128"/>
                <a:sym typeface="Wingdings" panose="05000000000000000000" pitchFamily="2" charset="2"/>
              </a:rPr>
              <a:t>警報</a:t>
            </a:r>
            <a:endParaRPr kumimoji="1" lang="en-US" altLang="ja-JP" sz="1662" dirty="0">
              <a:solidFill>
                <a:srgbClr val="4B4BFF"/>
              </a:solidFill>
              <a:latin typeface="ＭＳ Ｐゴシック" panose="020B0600070205080204" pitchFamily="50" charset="-128"/>
              <a:ea typeface="ＭＳ Ｐゴシック" panose="020B0600070205080204" pitchFamily="50" charset="-128"/>
            </a:endParaRPr>
          </a:p>
          <a:p>
            <a:r>
              <a:rPr kumimoji="1" lang="ja-JP" altLang="en-US" sz="1662" dirty="0">
                <a:solidFill>
                  <a:srgbClr val="4B4BFF"/>
                </a:solidFill>
                <a:latin typeface="ＭＳ Ｐゴシック" panose="020B0600070205080204" pitchFamily="50" charset="-128"/>
                <a:ea typeface="ＭＳ Ｐゴシック" panose="020B0600070205080204" pitchFamily="50" charset="-128"/>
              </a:rPr>
              <a:t>　　　　</a:t>
            </a:r>
            <a:r>
              <a:rPr kumimoji="1" lang="en-US" altLang="ja-JP" sz="1662" dirty="0">
                <a:solidFill>
                  <a:srgbClr val="4B4BFF"/>
                </a:solidFill>
                <a:latin typeface="ＭＳ Ｐゴシック" panose="020B0600070205080204" pitchFamily="50" charset="-128"/>
                <a:ea typeface="ＭＳ Ｐゴシック" panose="020B0600070205080204" pitchFamily="50" charset="-128"/>
              </a:rPr>
              <a:t>(C1) </a:t>
            </a:r>
            <a:r>
              <a:rPr kumimoji="1" lang="ja-JP" altLang="en-US" sz="1662" dirty="0">
                <a:solidFill>
                  <a:srgbClr val="4B4BFF"/>
                </a:solidFill>
                <a:latin typeface="ＭＳ Ｐゴシック" panose="020B0600070205080204" pitchFamily="50" charset="-128"/>
                <a:ea typeface="ＭＳ Ｐゴシック" panose="020B0600070205080204" pitchFamily="50" charset="-128"/>
              </a:rPr>
              <a:t>筒井の方法：　地中深くでの直流電場を直接観測  （数時間～数分前） </a:t>
            </a:r>
            <a:r>
              <a:rPr kumimoji="1" lang="en-US" altLang="ja-JP" sz="1662" dirty="0">
                <a:solidFill>
                  <a:srgbClr val="4B4BFF"/>
                </a:solidFill>
                <a:latin typeface="ＭＳ Ｐゴシック" panose="020B0600070205080204" pitchFamily="50" charset="-128"/>
                <a:ea typeface="ＭＳ Ｐゴシック" panose="020B0600070205080204" pitchFamily="50" charset="-128"/>
                <a:sym typeface="Wingdings" panose="05000000000000000000" pitchFamily="2" charset="2"/>
              </a:rPr>
              <a:t> </a:t>
            </a:r>
            <a:r>
              <a:rPr kumimoji="1" lang="ja-JP" altLang="en-US" sz="1662" dirty="0">
                <a:solidFill>
                  <a:srgbClr val="4B4BFF"/>
                </a:solidFill>
                <a:latin typeface="ＭＳ Ｐゴシック" panose="020B0600070205080204" pitchFamily="50" charset="-128"/>
                <a:ea typeface="ＭＳ Ｐゴシック" panose="020B0600070205080204" pitchFamily="50" charset="-128"/>
                <a:sym typeface="Wingdings" panose="05000000000000000000" pitchFamily="2" charset="2"/>
              </a:rPr>
              <a:t>緊急警報</a:t>
            </a:r>
            <a:endParaRPr kumimoji="1" lang="en-US" altLang="ja-JP" sz="1662" dirty="0">
              <a:solidFill>
                <a:srgbClr val="4B4BFF"/>
              </a:solidFill>
              <a:latin typeface="ＭＳ Ｐゴシック" panose="020B0600070205080204" pitchFamily="50" charset="-128"/>
              <a:ea typeface="ＭＳ Ｐゴシック" panose="020B0600070205080204" pitchFamily="50" charset="-128"/>
            </a:endParaRPr>
          </a:p>
        </p:txBody>
      </p:sp>
      <p:sp>
        <p:nvSpPr>
          <p:cNvPr id="6" name="テキスト ボックス 5">
            <a:extLst>
              <a:ext uri="{FF2B5EF4-FFF2-40B4-BE49-F238E27FC236}">
                <a16:creationId xmlns:a16="http://schemas.microsoft.com/office/drawing/2014/main" id="{B6BD3D1F-73BD-3128-0064-393A99175B68}"/>
              </a:ext>
            </a:extLst>
          </p:cNvPr>
          <p:cNvSpPr txBox="1"/>
          <p:nvPr/>
        </p:nvSpPr>
        <p:spPr>
          <a:xfrm>
            <a:off x="237792" y="4204323"/>
            <a:ext cx="8721871" cy="916213"/>
          </a:xfrm>
          <a:prstGeom prst="rect">
            <a:avLst/>
          </a:prstGeom>
          <a:noFill/>
        </p:spPr>
        <p:txBody>
          <a:bodyPr wrap="square" rtlCol="0">
            <a:spAutoFit/>
          </a:bodyPr>
          <a:lstStyle/>
          <a:p>
            <a:r>
              <a:rPr kumimoji="1" lang="en-US" altLang="ja-JP" sz="1846" dirty="0"/>
              <a:t>[3]</a:t>
            </a:r>
            <a:r>
              <a:rPr kumimoji="1" lang="en-US" altLang="ja-JP" sz="1846" b="1" dirty="0"/>
              <a:t> </a:t>
            </a:r>
            <a:r>
              <a:rPr kumimoji="1" lang="ja-JP" altLang="en-US" sz="1846" b="1" dirty="0"/>
              <a:t>方法の大規模展開</a:t>
            </a:r>
            <a:r>
              <a:rPr kumimoji="1" lang="ja-JP" altLang="en-US" sz="1846" b="1" dirty="0">
                <a:solidFill>
                  <a:schemeClr val="dk1"/>
                </a:solidFill>
                <a:latin typeface="ＭＳ Ｐゴシック" panose="020B0600070205080204" pitchFamily="50" charset="-128"/>
                <a:ea typeface="ＭＳ Ｐゴシック" panose="020B0600070205080204" pitchFamily="50" charset="-128"/>
              </a:rPr>
              <a:t>：　</a:t>
            </a:r>
            <a:r>
              <a:rPr kumimoji="1" lang="ja-JP" altLang="en-US" sz="1846" b="1" dirty="0">
                <a:latin typeface="ＭＳ Ｐゴシック" panose="020B0600070205080204" pitchFamily="50" charset="-128"/>
                <a:ea typeface="ＭＳ Ｐゴシック" panose="020B0600070205080204" pitchFamily="50" charset="-128"/>
              </a:rPr>
              <a:t>科研費プロジェクト</a:t>
            </a:r>
            <a:r>
              <a:rPr kumimoji="1" lang="ja-JP" altLang="en-US" sz="1846" b="1" dirty="0">
                <a:solidFill>
                  <a:schemeClr val="dk1"/>
                </a:solidFill>
                <a:latin typeface="ＭＳ Ｐゴシック" panose="020B0600070205080204" pitchFamily="50" charset="-128"/>
                <a:ea typeface="ＭＳ Ｐゴシック" panose="020B0600070205080204" pitchFamily="50" charset="-128"/>
              </a:rPr>
              <a:t>による　</a:t>
            </a:r>
            <a:r>
              <a:rPr kumimoji="1" lang="ja-JP" altLang="en-US" sz="1846" b="1" dirty="0">
                <a:solidFill>
                  <a:srgbClr val="FF0000"/>
                </a:solidFill>
                <a:latin typeface="ＭＳ Ｐゴシック" panose="020B0600070205080204" pitchFamily="50" charset="-128"/>
                <a:ea typeface="ＭＳ Ｐゴシック" panose="020B0600070205080204" pitchFamily="50" charset="-128"/>
              </a:rPr>
              <a:t>地震予知学会が推奨</a:t>
            </a:r>
            <a:endParaRPr kumimoji="1" lang="en-US" altLang="ja-JP" sz="1846" b="1" dirty="0">
              <a:solidFill>
                <a:schemeClr val="dk1"/>
              </a:solidFill>
              <a:latin typeface="ＭＳ Ｐゴシック" panose="020B0600070205080204" pitchFamily="50" charset="-128"/>
              <a:ea typeface="ＭＳ Ｐゴシック" panose="020B0600070205080204" pitchFamily="50" charset="-128"/>
            </a:endParaRPr>
          </a:p>
          <a:p>
            <a:r>
              <a:rPr kumimoji="1" lang="ja-JP" altLang="en-US" sz="1846" b="1" dirty="0">
                <a:solidFill>
                  <a:schemeClr val="dk1"/>
                </a:solidFill>
                <a:latin typeface="ＭＳ Ｐゴシック" panose="020B0600070205080204" pitchFamily="50" charset="-128"/>
                <a:ea typeface="ＭＳ Ｐゴシック" panose="020B0600070205080204" pitchFamily="50" charset="-128"/>
              </a:rPr>
              <a:t>　　</a:t>
            </a:r>
            <a:r>
              <a:rPr kumimoji="1" lang="ja-JP" altLang="en-US" sz="1846" dirty="0">
                <a:solidFill>
                  <a:schemeClr val="dk1"/>
                </a:solidFill>
                <a:latin typeface="ＭＳ Ｐゴシック" panose="020B0600070205080204" pitchFamily="50" charset="-128"/>
                <a:ea typeface="ＭＳ Ｐゴシック" panose="020B0600070205080204" pitchFamily="50" charset="-128"/>
              </a:rPr>
              <a:t>　</a:t>
            </a:r>
            <a:r>
              <a:rPr kumimoji="1" lang="ja-JP" altLang="ja-JP" sz="1662" dirty="0">
                <a:solidFill>
                  <a:schemeClr val="dk1"/>
                </a:solidFill>
                <a:latin typeface="ＭＳ Ｐゴシック" panose="020B0600070205080204" pitchFamily="50" charset="-128"/>
                <a:ea typeface="ＭＳ Ｐゴシック" panose="020B0600070205080204" pitchFamily="50" charset="-128"/>
              </a:rPr>
              <a:t>方法を全国規模に展開し、観測す</a:t>
            </a:r>
            <a:r>
              <a:rPr kumimoji="1" lang="ja-JP" altLang="en-US" sz="1662" dirty="0">
                <a:solidFill>
                  <a:schemeClr val="dk1"/>
                </a:solidFill>
                <a:latin typeface="ＭＳ Ｐゴシック" panose="020B0600070205080204" pitchFamily="50" charset="-128"/>
                <a:ea typeface="ＭＳ Ｐゴシック" panose="020B0600070205080204" pitchFamily="50" charset="-128"/>
              </a:rPr>
              <a:t>る。</a:t>
            </a:r>
            <a:r>
              <a:rPr kumimoji="1" lang="ja-JP" altLang="ja-JP" sz="1662" dirty="0">
                <a:solidFill>
                  <a:schemeClr val="dk1"/>
                </a:solidFill>
                <a:latin typeface="ＭＳ Ｐゴシック" panose="020B0600070205080204" pitchFamily="50" charset="-128"/>
                <a:ea typeface="ＭＳ Ｐゴシック" panose="020B0600070205080204" pitchFamily="50" charset="-128"/>
              </a:rPr>
              <a:t>予知した地震が起こる地域／規模／時を事前に推</a:t>
            </a:r>
            <a:br>
              <a:rPr kumimoji="1" lang="en-US" altLang="ja-JP" sz="1662" dirty="0">
                <a:solidFill>
                  <a:schemeClr val="dk1"/>
                </a:solidFill>
                <a:latin typeface="ＭＳ Ｐゴシック" panose="020B0600070205080204" pitchFamily="50" charset="-128"/>
                <a:ea typeface="ＭＳ Ｐゴシック" panose="020B0600070205080204" pitchFamily="50" charset="-128"/>
              </a:rPr>
            </a:br>
            <a:r>
              <a:rPr kumimoji="1" lang="ja-JP" altLang="en-US" sz="1662" dirty="0">
                <a:solidFill>
                  <a:schemeClr val="dk1"/>
                </a:solidFill>
                <a:latin typeface="ＭＳ Ｐゴシック" panose="020B0600070205080204" pitchFamily="50" charset="-128"/>
                <a:ea typeface="ＭＳ Ｐゴシック" panose="020B0600070205080204" pitchFamily="50" charset="-128"/>
              </a:rPr>
              <a:t>　　　 </a:t>
            </a:r>
            <a:r>
              <a:rPr kumimoji="1" lang="ja-JP" altLang="ja-JP" sz="1662" dirty="0">
                <a:solidFill>
                  <a:schemeClr val="dk1"/>
                </a:solidFill>
                <a:latin typeface="ＭＳ Ｐゴシック" panose="020B0600070205080204" pitchFamily="50" charset="-128"/>
                <a:ea typeface="ＭＳ Ｐゴシック" panose="020B0600070205080204" pitchFamily="50" charset="-128"/>
              </a:rPr>
              <a:t>定する方法を創り</a:t>
            </a:r>
            <a:r>
              <a:rPr kumimoji="1" lang="ja-JP" altLang="en-US" sz="1662" dirty="0">
                <a:solidFill>
                  <a:schemeClr val="dk1"/>
                </a:solidFill>
                <a:latin typeface="ＭＳ Ｐゴシック" panose="020B0600070205080204" pitchFamily="50" charset="-128"/>
                <a:ea typeface="ＭＳ Ｐゴシック" panose="020B0600070205080204" pitchFamily="50" charset="-128"/>
              </a:rPr>
              <a:t>、</a:t>
            </a:r>
            <a:r>
              <a:rPr kumimoji="1" lang="ja-JP" altLang="ja-JP" sz="1662" dirty="0">
                <a:solidFill>
                  <a:schemeClr val="dk1"/>
                </a:solidFill>
                <a:latin typeface="ＭＳ Ｐゴシック" panose="020B0600070205080204" pitchFamily="50" charset="-128"/>
                <a:ea typeface="ＭＳ Ｐゴシック" panose="020B0600070205080204" pitchFamily="50" charset="-128"/>
              </a:rPr>
              <a:t>地震予知情報</a:t>
            </a:r>
            <a:r>
              <a:rPr kumimoji="1" lang="ja-JP" altLang="en-US" sz="1662" dirty="0">
                <a:solidFill>
                  <a:schemeClr val="dk1"/>
                </a:solidFill>
                <a:latin typeface="ＭＳ Ｐゴシック" panose="020B0600070205080204" pitchFamily="50" charset="-128"/>
                <a:ea typeface="ＭＳ Ｐゴシック" panose="020B0600070205080204" pitchFamily="50" charset="-128"/>
              </a:rPr>
              <a:t>の発出内容と時期を</a:t>
            </a:r>
            <a:r>
              <a:rPr kumimoji="1" lang="ja-JP" altLang="ja-JP" sz="1662" dirty="0">
                <a:solidFill>
                  <a:schemeClr val="dk1"/>
                </a:solidFill>
                <a:latin typeface="ＭＳ Ｐゴシック" panose="020B0600070205080204" pitchFamily="50" charset="-128"/>
                <a:ea typeface="ＭＳ Ｐゴシック" panose="020B0600070205080204" pitchFamily="50" charset="-128"/>
              </a:rPr>
              <a:t>検証する。方法の特長と限界を確認</a:t>
            </a:r>
            <a:endParaRPr kumimoji="1" lang="ja-JP" altLang="en-US" sz="1662" dirty="0">
              <a:latin typeface="ＭＳ Ｐゴシック" panose="020B0600070205080204" pitchFamily="50" charset="-128"/>
              <a:ea typeface="ＭＳ Ｐゴシック" panose="020B0600070205080204" pitchFamily="50" charset="-128"/>
            </a:endParaRPr>
          </a:p>
        </p:txBody>
      </p:sp>
      <p:sp>
        <p:nvSpPr>
          <p:cNvPr id="7" name="テキスト ボックス 6">
            <a:extLst>
              <a:ext uri="{FF2B5EF4-FFF2-40B4-BE49-F238E27FC236}">
                <a16:creationId xmlns:a16="http://schemas.microsoft.com/office/drawing/2014/main" id="{9120CBB4-FDC5-9A99-391F-E53A92D8D71F}"/>
              </a:ext>
            </a:extLst>
          </p:cNvPr>
          <p:cNvSpPr txBox="1"/>
          <p:nvPr/>
        </p:nvSpPr>
        <p:spPr>
          <a:xfrm>
            <a:off x="208687" y="5103757"/>
            <a:ext cx="8906208" cy="898387"/>
          </a:xfrm>
          <a:prstGeom prst="rect">
            <a:avLst/>
          </a:prstGeom>
          <a:noFill/>
        </p:spPr>
        <p:txBody>
          <a:bodyPr wrap="square" rtlCol="0">
            <a:spAutoFit/>
          </a:bodyPr>
          <a:lstStyle/>
          <a:p>
            <a:pPr>
              <a:lnSpc>
                <a:spcPct val="150000"/>
              </a:lnSpc>
            </a:pPr>
            <a:r>
              <a:rPr kumimoji="1" lang="en-US" altLang="ja-JP" sz="1846" dirty="0"/>
              <a:t>[4]</a:t>
            </a:r>
            <a:r>
              <a:rPr kumimoji="1" lang="en-US" altLang="ja-JP" sz="1846" b="1" dirty="0"/>
              <a:t> </a:t>
            </a:r>
            <a:r>
              <a:rPr kumimoji="1" lang="ja-JP" altLang="en-US" sz="1846" b="1" dirty="0"/>
              <a:t>予知の技術システムの確立</a:t>
            </a:r>
            <a:r>
              <a:rPr kumimoji="1" lang="ja-JP" altLang="en-US" sz="1846" b="1" dirty="0">
                <a:solidFill>
                  <a:schemeClr val="dk1"/>
                </a:solidFill>
                <a:latin typeface="ＭＳ Ｐゴシック" panose="020B0600070205080204" pitchFamily="50" charset="-128"/>
                <a:ea typeface="ＭＳ Ｐゴシック" panose="020B0600070205080204" pitchFamily="50" charset="-128"/>
              </a:rPr>
              <a:t>：　国家</a:t>
            </a:r>
            <a:r>
              <a:rPr kumimoji="1" lang="ja-JP" altLang="en-US" sz="1846" b="1" dirty="0">
                <a:latin typeface="ＭＳ Ｐゴシック" panose="020B0600070205080204" pitchFamily="50" charset="-128"/>
                <a:ea typeface="ＭＳ Ｐゴシック" panose="020B0600070205080204" pitchFamily="50" charset="-128"/>
              </a:rPr>
              <a:t>プロジェクト</a:t>
            </a:r>
            <a:r>
              <a:rPr kumimoji="1" lang="ja-JP" altLang="en-US" sz="1846" b="1" dirty="0">
                <a:solidFill>
                  <a:schemeClr val="dk1"/>
                </a:solidFill>
                <a:latin typeface="ＭＳ Ｐゴシック" panose="020B0600070205080204" pitchFamily="50" charset="-128"/>
                <a:ea typeface="ＭＳ Ｐゴシック" panose="020B0600070205080204" pitchFamily="50" charset="-128"/>
              </a:rPr>
              <a:t>による　</a:t>
            </a:r>
            <a:r>
              <a:rPr kumimoji="1" lang="ja-JP" altLang="en-US" sz="1846" b="1" dirty="0">
                <a:latin typeface="ＭＳ Ｐゴシック" panose="020B0600070205080204" pitchFamily="50" charset="-128"/>
                <a:ea typeface="ＭＳ Ｐゴシック" panose="020B0600070205080204" pitchFamily="50" charset="-128"/>
              </a:rPr>
              <a:t>複数方法を統合したシステム</a:t>
            </a:r>
            <a:br>
              <a:rPr kumimoji="1" lang="en-US" altLang="ja-JP" sz="1846" b="1" dirty="0">
                <a:latin typeface="ＭＳ Ｐゴシック" panose="020B0600070205080204" pitchFamily="50" charset="-128"/>
                <a:ea typeface="ＭＳ Ｐゴシック" panose="020B0600070205080204" pitchFamily="50" charset="-128"/>
              </a:rPr>
            </a:br>
            <a:r>
              <a:rPr kumimoji="1" lang="en-US" altLang="ja-JP" sz="1846" b="1" dirty="0">
                <a:latin typeface="ＭＳ Ｐゴシック" panose="020B0600070205080204" pitchFamily="50" charset="-128"/>
                <a:ea typeface="ＭＳ Ｐゴシック" panose="020B0600070205080204" pitchFamily="50" charset="-128"/>
              </a:rPr>
              <a:t>[5] </a:t>
            </a:r>
            <a:r>
              <a:rPr kumimoji="1" lang="ja-JP" altLang="ja-JP" sz="1846" b="1" dirty="0">
                <a:solidFill>
                  <a:schemeClr val="dk1"/>
                </a:solidFill>
              </a:rPr>
              <a:t>地震予知注意報</a:t>
            </a:r>
            <a:r>
              <a:rPr kumimoji="1" lang="en-US" altLang="ja-JP" sz="1846" b="1" dirty="0">
                <a:solidFill>
                  <a:schemeClr val="dk1"/>
                </a:solidFill>
              </a:rPr>
              <a:t>/</a:t>
            </a:r>
            <a:r>
              <a:rPr kumimoji="1" lang="ja-JP" altLang="ja-JP" sz="1846" b="1" dirty="0">
                <a:solidFill>
                  <a:schemeClr val="dk1"/>
                </a:solidFill>
              </a:rPr>
              <a:t>警報の公的運用</a:t>
            </a:r>
            <a:r>
              <a:rPr kumimoji="1" lang="ja-JP" altLang="en-US" sz="1846" b="1" dirty="0">
                <a:solidFill>
                  <a:schemeClr val="dk1"/>
                </a:solidFill>
              </a:rPr>
              <a:t>：公的機関による　頭書目標の実現と社会貢献</a:t>
            </a:r>
            <a:endParaRPr kumimoji="1" lang="ja-JP" altLang="en-US" sz="1846" b="1" dirty="0"/>
          </a:p>
        </p:txBody>
      </p:sp>
      <p:sp>
        <p:nvSpPr>
          <p:cNvPr id="3" name="テキスト ボックス 2">
            <a:extLst>
              <a:ext uri="{FF2B5EF4-FFF2-40B4-BE49-F238E27FC236}">
                <a16:creationId xmlns:a16="http://schemas.microsoft.com/office/drawing/2014/main" id="{1BD021AB-8835-4F64-5096-DED1185BAE50}"/>
              </a:ext>
            </a:extLst>
          </p:cNvPr>
          <p:cNvSpPr txBox="1"/>
          <p:nvPr/>
        </p:nvSpPr>
        <p:spPr>
          <a:xfrm>
            <a:off x="674703" y="3526449"/>
            <a:ext cx="7978466" cy="615553"/>
          </a:xfrm>
          <a:prstGeom prst="rect">
            <a:avLst/>
          </a:prstGeom>
          <a:noFill/>
        </p:spPr>
        <p:txBody>
          <a:bodyPr wrap="none" rtlCol="0">
            <a:spAutoFit/>
          </a:bodyPr>
          <a:lstStyle/>
          <a:p>
            <a:r>
              <a:rPr kumimoji="1" lang="ja-JP" altLang="en-US" b="1" dirty="0">
                <a:solidFill>
                  <a:srgbClr val="FF0000"/>
                </a:solidFill>
                <a:latin typeface="ＭＳ Ｐゴシック" panose="020B0600070205080204" pitchFamily="50" charset="-128"/>
                <a:ea typeface="ＭＳ Ｐゴシック" panose="020B0600070205080204" pitchFamily="50" charset="-128"/>
              </a:rPr>
              <a:t>地震予知学会が推進する。</a:t>
            </a:r>
            <a:r>
              <a:rPr kumimoji="1" lang="ja-JP" altLang="en-US" sz="1600" dirty="0">
                <a:latin typeface="ＭＳ Ｐゴシック" panose="020B0600070205080204" pitchFamily="50" charset="-128"/>
                <a:ea typeface="ＭＳ Ｐゴシック" panose="020B0600070205080204" pitchFamily="50" charset="-128"/>
              </a:rPr>
              <a:t>複数研究室の協力、新規グループと多様な専門家の加入、</a:t>
            </a:r>
            <a:br>
              <a:rPr kumimoji="1" lang="en-US" altLang="ja-JP" sz="1600" dirty="0">
                <a:latin typeface="ＭＳ Ｐゴシック" panose="020B0600070205080204" pitchFamily="50" charset="-128"/>
                <a:ea typeface="ＭＳ Ｐゴシック" panose="020B0600070205080204" pitchFamily="50" charset="-128"/>
              </a:rPr>
            </a:br>
            <a:r>
              <a:rPr kumimoji="1" lang="ja-JP" altLang="en-US" sz="1600" dirty="0">
                <a:latin typeface="ＭＳ Ｐゴシック" panose="020B0600070205080204" pitchFamily="50" charset="-128"/>
                <a:ea typeface="ＭＳ Ｐゴシック" panose="020B0600070205080204" pitchFamily="50" charset="-128"/>
              </a:rPr>
              <a:t>　　諸方法の長所の統合、財団法人の設立と運営、など多くの組織活性化が必要。</a:t>
            </a:r>
            <a:endParaRPr kumimoji="1" lang="ja-JP" altLang="en-US" dirty="0"/>
          </a:p>
        </p:txBody>
      </p:sp>
      <p:sp>
        <p:nvSpPr>
          <p:cNvPr id="8" name="テキスト ボックス 7">
            <a:extLst>
              <a:ext uri="{FF2B5EF4-FFF2-40B4-BE49-F238E27FC236}">
                <a16:creationId xmlns:a16="http://schemas.microsoft.com/office/drawing/2014/main" id="{4A47E8CD-360B-120B-FC8D-76FEE57E592E}"/>
              </a:ext>
            </a:extLst>
          </p:cNvPr>
          <p:cNvSpPr txBox="1"/>
          <p:nvPr/>
        </p:nvSpPr>
        <p:spPr>
          <a:xfrm>
            <a:off x="487361" y="6028434"/>
            <a:ext cx="8549135" cy="369332"/>
          </a:xfrm>
          <a:prstGeom prst="rect">
            <a:avLst/>
          </a:prstGeom>
          <a:noFill/>
        </p:spPr>
        <p:txBody>
          <a:bodyPr wrap="none" rtlCol="0">
            <a:spAutoFit/>
          </a:bodyPr>
          <a:lstStyle/>
          <a:p>
            <a:r>
              <a:rPr kumimoji="1" lang="en-US" altLang="ja-JP" b="1" dirty="0">
                <a:solidFill>
                  <a:srgbClr val="0070C0"/>
                </a:solidFill>
              </a:rPr>
              <a:t>[2]</a:t>
            </a:r>
            <a:r>
              <a:rPr kumimoji="1" lang="ja-JP" altLang="en-US" b="1" dirty="0">
                <a:solidFill>
                  <a:srgbClr val="0070C0"/>
                </a:solidFill>
              </a:rPr>
              <a:t>～</a:t>
            </a:r>
            <a:r>
              <a:rPr kumimoji="1" lang="en-US" altLang="ja-JP" b="1" dirty="0">
                <a:solidFill>
                  <a:srgbClr val="0070C0"/>
                </a:solidFill>
              </a:rPr>
              <a:t>[5]</a:t>
            </a:r>
            <a:r>
              <a:rPr kumimoji="1" lang="ja-JP" altLang="en-US" b="1" dirty="0">
                <a:solidFill>
                  <a:srgbClr val="0070C0"/>
                </a:solidFill>
              </a:rPr>
              <a:t> の各段階に</a:t>
            </a:r>
            <a:r>
              <a:rPr kumimoji="1" lang="en-US" altLang="ja-JP" b="1" dirty="0">
                <a:solidFill>
                  <a:srgbClr val="0070C0"/>
                </a:solidFill>
              </a:rPr>
              <a:t>5</a:t>
            </a:r>
            <a:r>
              <a:rPr kumimoji="1" lang="ja-JP" altLang="en-US" b="1" dirty="0">
                <a:solidFill>
                  <a:srgbClr val="0070C0"/>
                </a:solidFill>
              </a:rPr>
              <a:t>年を要すると、目標実現まで（順調に行っても）</a:t>
            </a:r>
            <a:r>
              <a:rPr kumimoji="1" lang="en-US" altLang="ja-JP" b="1" dirty="0">
                <a:solidFill>
                  <a:srgbClr val="0070C0"/>
                </a:solidFill>
              </a:rPr>
              <a:t>20</a:t>
            </a:r>
            <a:r>
              <a:rPr kumimoji="1" lang="ja-JP" altLang="en-US" b="1" dirty="0">
                <a:solidFill>
                  <a:srgbClr val="0070C0"/>
                </a:solidFill>
              </a:rPr>
              <a:t>年掛かる</a:t>
            </a:r>
          </a:p>
        </p:txBody>
      </p:sp>
      <p:sp>
        <p:nvSpPr>
          <p:cNvPr id="10" name="テキスト ボックス 9">
            <a:extLst>
              <a:ext uri="{FF2B5EF4-FFF2-40B4-BE49-F238E27FC236}">
                <a16:creationId xmlns:a16="http://schemas.microsoft.com/office/drawing/2014/main" id="{0DF2E315-3FEB-5F29-724D-62A270E94686}"/>
              </a:ext>
            </a:extLst>
          </p:cNvPr>
          <p:cNvSpPr txBox="1"/>
          <p:nvPr/>
        </p:nvSpPr>
        <p:spPr>
          <a:xfrm>
            <a:off x="410528" y="6397766"/>
            <a:ext cx="8258992" cy="369332"/>
          </a:xfrm>
          <a:prstGeom prst="rect">
            <a:avLst/>
          </a:prstGeom>
          <a:noFill/>
        </p:spPr>
        <p:txBody>
          <a:bodyPr wrap="none" rtlCol="0">
            <a:spAutoFit/>
          </a:bodyPr>
          <a:lstStyle/>
          <a:p>
            <a:r>
              <a:rPr kumimoji="1" lang="en-US" altLang="ja-JP" b="1" dirty="0">
                <a:solidFill>
                  <a:srgbClr val="FF0000"/>
                </a:solidFill>
              </a:rPr>
              <a:t>TRIZ</a:t>
            </a:r>
            <a:r>
              <a:rPr kumimoji="1" lang="ja-JP" altLang="en-US" b="1" dirty="0">
                <a:solidFill>
                  <a:srgbClr val="FF0000"/>
                </a:solidFill>
              </a:rPr>
              <a:t>関連の皆様、国民の皆様の、ご理解とご支援を、ぜひお願いいたします。</a:t>
            </a:r>
          </a:p>
        </p:txBody>
      </p:sp>
    </p:spTree>
    <p:extLst>
      <p:ext uri="{BB962C8B-B14F-4D97-AF65-F5344CB8AC3E}">
        <p14:creationId xmlns:p14="http://schemas.microsoft.com/office/powerpoint/2010/main" val="1328294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5D3E6B68-CD9D-5EA8-168D-8AA15B776470}"/>
              </a:ext>
            </a:extLst>
          </p:cNvPr>
          <p:cNvSpPr txBox="1"/>
          <p:nvPr/>
        </p:nvSpPr>
        <p:spPr>
          <a:xfrm>
            <a:off x="835948" y="3926948"/>
            <a:ext cx="4174028" cy="1628651"/>
          </a:xfrm>
          <a:prstGeom prst="rect">
            <a:avLst/>
          </a:prstGeom>
          <a:noFill/>
        </p:spPr>
        <p:txBody>
          <a:bodyPr wrap="none" rtlCol="0">
            <a:spAutoFit/>
          </a:bodyPr>
          <a:lstStyle/>
          <a:p>
            <a:pPr>
              <a:lnSpc>
                <a:spcPct val="120000"/>
              </a:lnSpc>
            </a:pPr>
            <a:r>
              <a:rPr kumimoji="1" lang="ja-JP" altLang="en-US" sz="1400" b="1" dirty="0"/>
              <a:t>中川 徹　（</a:t>
            </a:r>
            <a:r>
              <a:rPr kumimoji="1" lang="en-US" altLang="ja-JP" sz="1400" b="1" dirty="0"/>
              <a:t>Toru</a:t>
            </a:r>
            <a:r>
              <a:rPr kumimoji="1" lang="ja-JP" altLang="en-US" sz="1400" b="1" dirty="0"/>
              <a:t> </a:t>
            </a:r>
            <a:r>
              <a:rPr kumimoji="1" lang="en-US" altLang="ja-JP" sz="1400" b="1" dirty="0"/>
              <a:t>Nakagawa)</a:t>
            </a:r>
          </a:p>
          <a:p>
            <a:pPr>
              <a:lnSpc>
                <a:spcPct val="120000"/>
              </a:lnSpc>
            </a:pPr>
            <a:endParaRPr kumimoji="1" lang="en-US" altLang="ja-JP" sz="1400" dirty="0"/>
          </a:p>
          <a:p>
            <a:pPr>
              <a:lnSpc>
                <a:spcPct val="120000"/>
              </a:lnSpc>
            </a:pPr>
            <a:r>
              <a:rPr kumimoji="1" lang="ja-JP" altLang="en-US" sz="1400" dirty="0"/>
              <a:t>大阪学院大学　名誉教授</a:t>
            </a:r>
            <a:endParaRPr kumimoji="1" lang="en-US" altLang="ja-JP" sz="1400" dirty="0"/>
          </a:p>
          <a:p>
            <a:pPr>
              <a:lnSpc>
                <a:spcPct val="120000"/>
              </a:lnSpc>
            </a:pPr>
            <a:r>
              <a:rPr kumimoji="1" lang="en-US" altLang="ja-JP" sz="1400" dirty="0"/>
              <a:t>Email:</a:t>
            </a:r>
            <a:r>
              <a:rPr kumimoji="1" lang="ja-JP" altLang="en-US" sz="1400" dirty="0"/>
              <a:t>　</a:t>
            </a:r>
            <a:r>
              <a:rPr kumimoji="1" lang="en-US" altLang="ja-JP" sz="1400" dirty="0">
                <a:hlinkClick r:id="rId2"/>
              </a:rPr>
              <a:t>Nakagawa@ogu.ac.jp</a:t>
            </a:r>
            <a:endParaRPr kumimoji="1" lang="en-US" altLang="ja-JP" sz="1400" dirty="0"/>
          </a:p>
          <a:p>
            <a:pPr>
              <a:lnSpc>
                <a:spcPct val="120000"/>
              </a:lnSpc>
            </a:pPr>
            <a:r>
              <a:rPr kumimoji="1" lang="en-US" altLang="ja-JP" sz="1400" dirty="0"/>
              <a:t>HP:</a:t>
            </a:r>
            <a:r>
              <a:rPr kumimoji="1" lang="ja-JP" altLang="en-US" sz="1400" dirty="0"/>
              <a:t>　　</a:t>
            </a:r>
            <a:r>
              <a:rPr kumimoji="1" lang="en-US" altLang="ja-JP" sz="1400" dirty="0"/>
              <a:t>『TRIZ</a:t>
            </a:r>
            <a:r>
              <a:rPr kumimoji="1" lang="ja-JP" altLang="en-US" sz="1400" dirty="0"/>
              <a:t>ホームページ</a:t>
            </a:r>
            <a:r>
              <a:rPr kumimoji="1" lang="en-US" altLang="ja-JP" sz="1400" dirty="0"/>
              <a:t>』</a:t>
            </a:r>
            <a:r>
              <a:rPr kumimoji="1" lang="ja-JP" altLang="en-US" sz="1400" dirty="0"/>
              <a:t>　</a:t>
            </a:r>
            <a:br>
              <a:rPr kumimoji="1" lang="en-US" altLang="ja-JP" sz="1400" dirty="0"/>
            </a:br>
            <a:r>
              <a:rPr lang="ja-JP" altLang="ja-JP" sz="1400" dirty="0">
                <a:hlinkClick r:id="rId3"/>
              </a:rPr>
              <a:t> </a:t>
            </a:r>
            <a:r>
              <a:rPr lang="en-US" altLang="ja-JP" sz="1400" dirty="0">
                <a:hlinkClick r:id="rId3"/>
              </a:rPr>
              <a:t>    </a:t>
            </a:r>
            <a:r>
              <a:rPr lang="ja-JP" altLang="ja-JP" sz="1400" dirty="0">
                <a:hlinkClick r:id="rId3"/>
              </a:rPr>
              <a:t>https://www.osaka-gu.ac.jp/php/nakagawa/TRIZ/</a:t>
            </a:r>
            <a:endParaRPr kumimoji="1" lang="ja-JP" altLang="en-US" sz="1400" dirty="0"/>
          </a:p>
        </p:txBody>
      </p:sp>
      <p:sp>
        <p:nvSpPr>
          <p:cNvPr id="3" name="テキスト ボックス 2">
            <a:extLst>
              <a:ext uri="{FF2B5EF4-FFF2-40B4-BE49-F238E27FC236}">
                <a16:creationId xmlns:a16="http://schemas.microsoft.com/office/drawing/2014/main" id="{3D640251-B00F-5232-DC96-CA11F0B05E1F}"/>
              </a:ext>
            </a:extLst>
          </p:cNvPr>
          <p:cNvSpPr txBox="1"/>
          <p:nvPr/>
        </p:nvSpPr>
        <p:spPr>
          <a:xfrm>
            <a:off x="388188" y="483080"/>
            <a:ext cx="8358378" cy="2308324"/>
          </a:xfrm>
          <a:prstGeom prst="rect">
            <a:avLst/>
          </a:prstGeom>
          <a:noFill/>
        </p:spPr>
        <p:txBody>
          <a:bodyPr wrap="none" rtlCol="0">
            <a:spAutoFit/>
          </a:bodyPr>
          <a:lstStyle/>
          <a:p>
            <a:r>
              <a:rPr kumimoji="1" lang="ja-JP" altLang="en-US" b="1" dirty="0"/>
              <a:t>参照文献　</a:t>
            </a:r>
            <a:r>
              <a:rPr kumimoji="1" lang="ja-JP" altLang="en-US" sz="1400" dirty="0"/>
              <a:t>（</a:t>
            </a:r>
            <a:r>
              <a:rPr lang="ja-JP" altLang="ja-JP" sz="1400" dirty="0"/>
              <a:t>日本地震予知学会学術講演会</a:t>
            </a:r>
            <a:r>
              <a:rPr kumimoji="1" lang="ja-JP" altLang="en-US" sz="1400" dirty="0"/>
              <a:t>アブストラクト集　より）</a:t>
            </a:r>
            <a:endParaRPr kumimoji="1" lang="en-US" altLang="ja-JP" sz="1400" dirty="0"/>
          </a:p>
          <a:p>
            <a:endParaRPr kumimoji="1" lang="en-US" altLang="ja-JP" sz="1400" dirty="0"/>
          </a:p>
          <a:p>
            <a:r>
              <a:rPr kumimoji="1" lang="ja-JP" altLang="en-US" sz="1400" b="1" dirty="0"/>
              <a:t>中川 徹</a:t>
            </a:r>
            <a:r>
              <a:rPr kumimoji="1" lang="ja-JP" altLang="en-US" sz="1400" dirty="0"/>
              <a:t>：地震予知研究の進め方の考察</a:t>
            </a:r>
            <a:r>
              <a:rPr kumimoji="1" lang="en-US" altLang="ja-JP" sz="1400" dirty="0"/>
              <a:t>(3)</a:t>
            </a:r>
            <a:r>
              <a:rPr kumimoji="1" lang="ja-JP" altLang="en-US" sz="1400" dirty="0"/>
              <a:t> 明確になりつつある諸方法の概観　（</a:t>
            </a:r>
            <a:r>
              <a:rPr kumimoji="1" lang="en-US" altLang="ja-JP" sz="1400" dirty="0"/>
              <a:t>2025</a:t>
            </a:r>
            <a:r>
              <a:rPr kumimoji="1" lang="ja-JP" altLang="en-US" sz="1400" dirty="0"/>
              <a:t>年</a:t>
            </a:r>
            <a:r>
              <a:rPr kumimoji="1" lang="en-US" altLang="ja-JP" sz="1400" dirty="0"/>
              <a:t>12</a:t>
            </a:r>
            <a:r>
              <a:rPr kumimoji="1" lang="ja-JP" altLang="en-US" sz="1400" dirty="0"/>
              <a:t>月）</a:t>
            </a:r>
            <a:endParaRPr kumimoji="1" lang="en-US" altLang="ja-JP" sz="1400" dirty="0"/>
          </a:p>
          <a:p>
            <a:br>
              <a:rPr kumimoji="1" lang="en-US" altLang="ja-JP" sz="1400" dirty="0"/>
            </a:br>
            <a:r>
              <a:rPr kumimoji="1" lang="ja-JP" altLang="en-US" sz="1400" b="1" dirty="0"/>
              <a:t>神山眞ら</a:t>
            </a:r>
            <a:r>
              <a:rPr kumimoji="1" lang="ja-JP" altLang="en-US" sz="1400" dirty="0"/>
              <a:t>：</a:t>
            </a:r>
            <a:r>
              <a:rPr kumimoji="1" lang="en-US" altLang="ja-JP" sz="1400" dirty="0"/>
              <a:t>GNSS</a:t>
            </a:r>
            <a:r>
              <a:rPr kumimoji="1" lang="ja-JP" altLang="en-US" sz="1400" dirty="0"/>
              <a:t>地殻ひずみの時空間変動にみられる被害地震発生前の予兆特性　（</a:t>
            </a:r>
            <a:r>
              <a:rPr kumimoji="1" lang="en-US" altLang="ja-JP" sz="1400" dirty="0"/>
              <a:t>2023</a:t>
            </a:r>
            <a:r>
              <a:rPr kumimoji="1" lang="ja-JP" altLang="en-US" sz="1400" dirty="0"/>
              <a:t>年</a:t>
            </a:r>
            <a:r>
              <a:rPr kumimoji="1" lang="en-US" altLang="ja-JP" sz="1400" dirty="0"/>
              <a:t>12</a:t>
            </a:r>
            <a:r>
              <a:rPr kumimoji="1" lang="ja-JP" altLang="en-US" sz="1400" dirty="0"/>
              <a:t>月）</a:t>
            </a:r>
            <a:endParaRPr kumimoji="1" lang="en-US" altLang="ja-JP" sz="1400" dirty="0"/>
          </a:p>
          <a:p>
            <a:endParaRPr kumimoji="1" lang="en-US" altLang="ja-JP" sz="1400" dirty="0"/>
          </a:p>
          <a:p>
            <a:r>
              <a:rPr kumimoji="1" lang="ja-JP" altLang="en-US" sz="1400" b="1" dirty="0"/>
              <a:t>横井孝佳</a:t>
            </a:r>
            <a:r>
              <a:rPr kumimoji="1" lang="ja-JP" altLang="en-US" sz="1400" dirty="0"/>
              <a:t>：</a:t>
            </a:r>
            <a:r>
              <a:rPr kumimoji="1" lang="en-US" altLang="ja-JP" sz="1400" dirty="0"/>
              <a:t>FM</a:t>
            </a:r>
            <a:r>
              <a:rPr kumimoji="1" lang="ja-JP" altLang="en-US" sz="1400" dirty="0"/>
              <a:t>放送直接波による地震前兆観測システムと関東圏内陸地震の観測結果　（</a:t>
            </a:r>
            <a:r>
              <a:rPr kumimoji="1" lang="en-US" altLang="ja-JP" sz="1400" dirty="0"/>
              <a:t>2025</a:t>
            </a:r>
            <a:r>
              <a:rPr kumimoji="1" lang="ja-JP" altLang="en-US" sz="1400" dirty="0"/>
              <a:t>年</a:t>
            </a:r>
            <a:r>
              <a:rPr kumimoji="1" lang="en-US" altLang="ja-JP" sz="1400" dirty="0"/>
              <a:t>12</a:t>
            </a:r>
            <a:r>
              <a:rPr kumimoji="1" lang="ja-JP" altLang="en-US" sz="1400" dirty="0"/>
              <a:t>月）</a:t>
            </a:r>
            <a:endParaRPr kumimoji="1" lang="en-US" altLang="ja-JP" sz="1400" dirty="0"/>
          </a:p>
          <a:p>
            <a:endParaRPr kumimoji="1" lang="en-US" altLang="ja-JP" sz="1400" dirty="0"/>
          </a:p>
          <a:p>
            <a:r>
              <a:rPr kumimoji="1" lang="ja-JP" altLang="en-US" sz="1400" b="1" dirty="0"/>
              <a:t>筒井稔</a:t>
            </a:r>
            <a:r>
              <a:rPr kumimoji="1" lang="ja-JP" altLang="en-US" sz="1400" dirty="0"/>
              <a:t>：地中における電場観測による地震予知の可能性　（</a:t>
            </a:r>
            <a:r>
              <a:rPr kumimoji="1" lang="en-US" altLang="ja-JP" sz="1400" dirty="0"/>
              <a:t>2022</a:t>
            </a:r>
            <a:r>
              <a:rPr kumimoji="1" lang="ja-JP" altLang="en-US" sz="1400" dirty="0"/>
              <a:t>年</a:t>
            </a:r>
            <a:r>
              <a:rPr kumimoji="1" lang="en-US" altLang="ja-JP" sz="1400" dirty="0"/>
              <a:t>12</a:t>
            </a:r>
            <a:r>
              <a:rPr kumimoji="1" lang="ja-JP" altLang="en-US" sz="1400" dirty="0"/>
              <a:t>月）</a:t>
            </a:r>
            <a:endParaRPr kumimoji="1" lang="en-US" altLang="ja-JP" sz="1400" dirty="0"/>
          </a:p>
          <a:p>
            <a:endParaRPr kumimoji="1" lang="ja-JP" altLang="en-US" sz="1400" dirty="0"/>
          </a:p>
        </p:txBody>
      </p:sp>
      <p:pic>
        <p:nvPicPr>
          <p:cNvPr id="4" name="図 3">
            <a:extLst>
              <a:ext uri="{FF2B5EF4-FFF2-40B4-BE49-F238E27FC236}">
                <a16:creationId xmlns:a16="http://schemas.microsoft.com/office/drawing/2014/main" id="{EE1F29F1-A47C-B128-E06A-F60DEE8A8936}"/>
              </a:ext>
            </a:extLst>
          </p:cNvPr>
          <p:cNvPicPr>
            <a:picLocks noChangeAspect="1"/>
          </p:cNvPicPr>
          <p:nvPr/>
        </p:nvPicPr>
        <p:blipFill>
          <a:blip r:embed="rId4"/>
          <a:stretch>
            <a:fillRect/>
          </a:stretch>
        </p:blipFill>
        <p:spPr>
          <a:xfrm>
            <a:off x="5745192" y="2606615"/>
            <a:ext cx="2881223" cy="3841631"/>
          </a:xfrm>
          <a:prstGeom prst="rect">
            <a:avLst/>
          </a:prstGeom>
        </p:spPr>
      </p:pic>
    </p:spTree>
    <p:extLst>
      <p:ext uri="{BB962C8B-B14F-4D97-AF65-F5344CB8AC3E}">
        <p14:creationId xmlns:p14="http://schemas.microsoft.com/office/powerpoint/2010/main" val="255115193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14027</TotalTime>
  <Words>1967</Words>
  <Application>Microsoft Office PowerPoint</Application>
  <PresentationFormat>画面に合わせる (4:3)</PresentationFormat>
  <Paragraphs>235</Paragraphs>
  <Slides>7</Slides>
  <Notes>1</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7</vt:i4>
      </vt:variant>
    </vt:vector>
  </HeadingPairs>
  <TitlesOfParts>
    <vt:vector size="15" baseType="lpstr">
      <vt:lpstr>BIZ UDPゴシック</vt:lpstr>
      <vt:lpstr>BIZ UDゴシック</vt:lpstr>
      <vt:lpstr>ＭＳ Ｐゴシック</vt:lpstr>
      <vt:lpstr>游ゴシック</vt:lpstr>
      <vt:lpstr>Aptos</vt:lpstr>
      <vt:lpstr>Aptos Display</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Toru Nakagawa</dc:creator>
  <cp:lastModifiedBy>Toru Nakagawa</cp:lastModifiedBy>
  <cp:revision>12</cp:revision>
  <cp:lastPrinted>2026-05-29T03:31:25Z</cp:lastPrinted>
  <dcterms:created xsi:type="dcterms:W3CDTF">2026-05-13T14:48:34Z</dcterms:created>
  <dcterms:modified xsi:type="dcterms:W3CDTF">2026-08-18T02:34:47Z</dcterms:modified>
</cp:coreProperties>
</file>