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42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B2BF8-40C2-447B-95ED-7C68060C709D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CF2A0-24D9-4C19-A698-9F4785A1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5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1382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1382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2241"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29954" indent="-279590" defTabSz="902241"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24401" indent="-223671" defTabSz="902241"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574765" indent="-223671" defTabSz="902241"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25132" indent="-223671" defTabSz="902241"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460383" indent="-223671" algn="ctr" defTabSz="90224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895636" indent="-223671" algn="ctr" defTabSz="90224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330887" indent="-223671" algn="ctr" defTabSz="90224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766142" indent="-223671" algn="ctr" defTabSz="90224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r>
              <a:rPr lang="en-US" altLang="ja-JP" sz="1100" b="0">
                <a:solidFill>
                  <a:srgbClr val="000000"/>
                </a:solidFill>
                <a:latin typeface="Times New Roman" pitchFamily="18" charset="0"/>
              </a:rPr>
              <a:t>19</a:t>
            </a:r>
            <a:endParaRPr lang="ja-JP" altLang="en-US" sz="11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7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9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35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0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5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9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59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26E2-D752-4ED0-BF9B-455D4146EB00}" type="datetimeFigureOut">
              <a:rPr kumimoji="1" lang="ja-JP" altLang="en-US" smtClean="0"/>
              <a:t>2016/12/25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CCA0-ACA7-435A-8CD6-CE2386A1A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5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正方形/長方形 4"/>
          <p:cNvSpPr>
            <a:spLocks noChangeArrowheads="1"/>
          </p:cNvSpPr>
          <p:nvPr/>
        </p:nvSpPr>
        <p:spPr bwMode="auto">
          <a:xfrm>
            <a:off x="5618230" y="592187"/>
            <a:ext cx="33646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4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記述者名、日付</a:t>
            </a:r>
            <a:r>
              <a:rPr lang="en-US" altLang="ja-JP" sz="14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)</a:t>
            </a:r>
            <a:endParaRPr lang="ja-JP" altLang="en-US" sz="1200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129028" name="正方形/長方形 83"/>
          <p:cNvSpPr>
            <a:spLocks noChangeArrowheads="1"/>
          </p:cNvSpPr>
          <p:nvPr/>
        </p:nvSpPr>
        <p:spPr bwMode="auto">
          <a:xfrm>
            <a:off x="107950" y="115888"/>
            <a:ext cx="9144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FFFFFF"/>
                </a:solidFill>
                <a:latin typeface="Arial" charset="0"/>
                <a:cs typeface="Arial" charset="0"/>
              </a:rPr>
              <a:t>USIT Case Study 3 [Toilet] </a:t>
            </a:r>
            <a:r>
              <a:rPr lang="en-US" altLang="ja-JP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(overview).  </a:t>
            </a:r>
            <a:r>
              <a:rPr lang="en-US" altLang="ja-JP" sz="2000" smtClean="0">
                <a:solidFill>
                  <a:srgbClr val="FFFFFF"/>
                </a:solidFill>
                <a:latin typeface="Arial" charset="0"/>
                <a:cs typeface="Arial" charset="0"/>
              </a:rPr>
              <a:t>Saving Water for a Toilet System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6436" y="508610"/>
            <a:ext cx="3503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olidFill>
                  <a:srgbClr val="0000CC"/>
                </a:solidFill>
              </a:rPr>
              <a:t>CrePS</a:t>
            </a:r>
            <a:r>
              <a:rPr lang="ja-JP" altLang="en-US" sz="2000" b="1" dirty="0" smtClean="0">
                <a:solidFill>
                  <a:srgbClr val="0000CC"/>
                </a:solidFill>
              </a:rPr>
              <a:t>の「</a:t>
            </a:r>
            <a:r>
              <a:rPr lang="en-US" altLang="ja-JP" sz="2000" b="1" dirty="0" smtClean="0">
                <a:solidFill>
                  <a:srgbClr val="0000CC"/>
                </a:solidFill>
              </a:rPr>
              <a:t>6</a:t>
            </a:r>
            <a:r>
              <a:rPr lang="ja-JP" altLang="en-US" sz="2000" b="1" dirty="0" smtClean="0">
                <a:solidFill>
                  <a:srgbClr val="0000CC"/>
                </a:solidFill>
              </a:rPr>
              <a:t>箱方式」による記述</a:t>
            </a:r>
            <a:endParaRPr lang="ja-JP" altLang="en-US" sz="2000" b="1" dirty="0">
              <a:solidFill>
                <a:srgbClr val="0000CC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2254" y="0"/>
            <a:ext cx="943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(6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箱方式テンプレート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  (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論文／事例などのタイトル）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9031" name="正方形/長方形 85"/>
          <p:cNvSpPr>
            <a:spLocks noChangeArrowheads="1"/>
          </p:cNvSpPr>
          <p:nvPr/>
        </p:nvSpPr>
        <p:spPr bwMode="auto">
          <a:xfrm>
            <a:off x="3036461" y="2835968"/>
            <a:ext cx="17572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smtClean="0">
                <a:solidFill>
                  <a:srgbClr val="FFFFFF"/>
                </a:solidFill>
                <a:latin typeface="Arial" charset="0"/>
                <a:cs typeface="Arial" charset="0"/>
              </a:rPr>
              <a:t>Problem of stapler</a:t>
            </a:r>
            <a:endParaRPr kumimoji="0" lang="ja-JP" altLang="en-US" sz="20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9032" name="正方形/長方形 86"/>
          <p:cNvSpPr>
            <a:spLocks noChangeArrowheads="1"/>
          </p:cNvSpPr>
          <p:nvPr/>
        </p:nvSpPr>
        <p:spPr bwMode="auto">
          <a:xfrm>
            <a:off x="4914008" y="3079626"/>
            <a:ext cx="21370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smtClean="0">
                <a:solidFill>
                  <a:srgbClr val="FFFFFF"/>
                </a:solidFill>
                <a:latin typeface="Arial" charset="0"/>
                <a:cs typeface="Arial" charset="0"/>
              </a:rPr>
              <a:t>Problem of stapler</a:t>
            </a:r>
            <a:endParaRPr kumimoji="0" lang="ja-JP" altLang="en-US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9033" name="AutoShape 2"/>
          <p:cNvSpPr>
            <a:spLocks noChangeArrowheads="1"/>
          </p:cNvSpPr>
          <p:nvPr/>
        </p:nvSpPr>
        <p:spPr bwMode="auto">
          <a:xfrm>
            <a:off x="251521" y="1013743"/>
            <a:ext cx="8731354" cy="3381359"/>
          </a:xfrm>
          <a:prstGeom prst="roundRect">
            <a:avLst>
              <a:gd name="adj" fmla="val 16667"/>
            </a:avLst>
          </a:prstGeom>
          <a:solidFill>
            <a:srgbClr val="EDFFE1"/>
          </a:solidFill>
          <a:ln w="50800">
            <a:solidFill>
              <a:srgbClr val="339966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endParaRPr kumimoji="0"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4" name="AutoShape 3"/>
          <p:cNvSpPr>
            <a:spLocks noChangeArrowheads="1"/>
          </p:cNvSpPr>
          <p:nvPr/>
        </p:nvSpPr>
        <p:spPr bwMode="auto">
          <a:xfrm>
            <a:off x="251521" y="4544823"/>
            <a:ext cx="8731354" cy="2196559"/>
          </a:xfrm>
          <a:prstGeom prst="roundRect">
            <a:avLst>
              <a:gd name="adj" fmla="val 16667"/>
            </a:avLst>
          </a:prstGeom>
          <a:solidFill>
            <a:srgbClr val="E6EDFA"/>
          </a:solidFill>
          <a:ln w="50800">
            <a:solidFill>
              <a:srgbClr val="339966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5" name="Rectangle 5"/>
          <p:cNvSpPr>
            <a:spLocks noChangeArrowheads="1"/>
          </p:cNvSpPr>
          <p:nvPr/>
        </p:nvSpPr>
        <p:spPr bwMode="auto">
          <a:xfrm>
            <a:off x="5327437" y="5057418"/>
            <a:ext cx="3471022" cy="1514855"/>
          </a:xfrm>
          <a:prstGeom prst="rect">
            <a:avLst/>
          </a:prstGeom>
          <a:solidFill>
            <a:srgbClr val="FCB2B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5436096" y="1052736"/>
            <a:ext cx="3312372" cy="1476866"/>
          </a:xfrm>
          <a:prstGeom prst="rect">
            <a:avLst/>
          </a:prstGeom>
          <a:solidFill>
            <a:srgbClr val="F8F9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7" name="AutoShape 16"/>
          <p:cNvSpPr>
            <a:spLocks noChangeArrowheads="1"/>
          </p:cNvSpPr>
          <p:nvPr/>
        </p:nvSpPr>
        <p:spPr bwMode="auto">
          <a:xfrm rot="16200000" flipV="1">
            <a:off x="4787450" y="1823275"/>
            <a:ext cx="439664" cy="685189"/>
          </a:xfrm>
          <a:prstGeom prst="upArrow">
            <a:avLst>
              <a:gd name="adj1" fmla="val 43222"/>
              <a:gd name="adj2" fmla="val 7308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8" name="Rectangle 18"/>
          <p:cNvSpPr>
            <a:spLocks noChangeArrowheads="1"/>
          </p:cNvSpPr>
          <p:nvPr/>
        </p:nvSpPr>
        <p:spPr bwMode="auto">
          <a:xfrm>
            <a:off x="5349875" y="2851148"/>
            <a:ext cx="3471023" cy="1961657"/>
          </a:xfrm>
          <a:prstGeom prst="rect">
            <a:avLst/>
          </a:prstGeom>
          <a:solidFill>
            <a:srgbClr val="FFDE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</a:t>
            </a:r>
            <a:endParaRPr lang="ja-JP" altLang="en-US" sz="10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9" name="AutoShape 22"/>
          <p:cNvSpPr>
            <a:spLocks noChangeArrowheads="1"/>
          </p:cNvSpPr>
          <p:nvPr/>
        </p:nvSpPr>
        <p:spPr bwMode="auto">
          <a:xfrm flipV="1">
            <a:off x="6141968" y="4761148"/>
            <a:ext cx="440286" cy="402855"/>
          </a:xfrm>
          <a:prstGeom prst="upArrow">
            <a:avLst>
              <a:gd name="adj1" fmla="val 38463"/>
              <a:gd name="adj2" fmla="val 84148"/>
            </a:avLst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40" name="AutoShape 23"/>
          <p:cNvSpPr>
            <a:spLocks noChangeArrowheads="1"/>
          </p:cNvSpPr>
          <p:nvPr/>
        </p:nvSpPr>
        <p:spPr bwMode="auto">
          <a:xfrm flipV="1">
            <a:off x="6215894" y="2528900"/>
            <a:ext cx="408753" cy="322248"/>
          </a:xfrm>
          <a:prstGeom prst="upArrow">
            <a:avLst>
              <a:gd name="adj1" fmla="val 38463"/>
              <a:gd name="adj2" fmla="val 75141"/>
            </a:avLst>
          </a:prstGeom>
          <a:solidFill>
            <a:srgbClr val="FF757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41" name="正方形/長方形 6"/>
          <p:cNvSpPr>
            <a:spLocks noChangeArrowheads="1"/>
          </p:cNvSpPr>
          <p:nvPr/>
        </p:nvSpPr>
        <p:spPr bwMode="auto">
          <a:xfrm>
            <a:off x="4572000" y="1485945"/>
            <a:ext cx="982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アイデアを</a:t>
            </a:r>
            <a:endParaRPr lang="en-US" altLang="ja-JP" sz="1100" b="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生成する</a:t>
            </a:r>
          </a:p>
        </p:txBody>
      </p:sp>
      <p:sp>
        <p:nvSpPr>
          <p:cNvPr id="129042" name="正方形/長方形 7"/>
          <p:cNvSpPr>
            <a:spLocks noChangeArrowheads="1"/>
          </p:cNvSpPr>
          <p:nvPr/>
        </p:nvSpPr>
        <p:spPr bwMode="auto">
          <a:xfrm>
            <a:off x="6543608" y="2589538"/>
            <a:ext cx="260039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33CC"/>
                </a:solidFill>
                <a:latin typeface="Arial" charset="0"/>
                <a:cs typeface="Arial" charset="0"/>
              </a:rPr>
              <a:t>解決策</a:t>
            </a: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を作り上げる（解決策を構築する）</a:t>
            </a:r>
          </a:p>
        </p:txBody>
      </p:sp>
      <p:sp>
        <p:nvSpPr>
          <p:cNvPr id="129043" name="正方形/長方形 8"/>
          <p:cNvSpPr>
            <a:spLocks noChangeArrowheads="1"/>
          </p:cNvSpPr>
          <p:nvPr/>
        </p:nvSpPr>
        <p:spPr bwMode="auto">
          <a:xfrm>
            <a:off x="6688660" y="4833896"/>
            <a:ext cx="17013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解決策を実現する</a:t>
            </a:r>
          </a:p>
        </p:txBody>
      </p:sp>
      <p:sp>
        <p:nvSpPr>
          <p:cNvPr id="129044" name="正方形/長方形 9"/>
          <p:cNvSpPr>
            <a:spLocks noChangeArrowheads="1"/>
          </p:cNvSpPr>
          <p:nvPr/>
        </p:nvSpPr>
        <p:spPr bwMode="auto">
          <a:xfrm>
            <a:off x="5323606" y="1179140"/>
            <a:ext cx="22727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新システム</a:t>
            </a: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のため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のアイデア</a:t>
            </a:r>
            <a:endParaRPr lang="en-US" altLang="ja-JP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45" name="正方形/長方形 10"/>
          <p:cNvSpPr>
            <a:spLocks noChangeArrowheads="1"/>
          </p:cNvSpPr>
          <p:nvPr/>
        </p:nvSpPr>
        <p:spPr bwMode="auto">
          <a:xfrm>
            <a:off x="5112060" y="2888940"/>
            <a:ext cx="3141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作り上げた</a:t>
            </a: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解決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策案（概念的解決策）</a:t>
            </a:r>
          </a:p>
        </p:txBody>
      </p:sp>
      <p:sp>
        <p:nvSpPr>
          <p:cNvPr id="101" name="正方形/長方形 14"/>
          <p:cNvSpPr>
            <a:spLocks noChangeArrowheads="1"/>
          </p:cNvSpPr>
          <p:nvPr/>
        </p:nvSpPr>
        <p:spPr bwMode="auto">
          <a:xfrm>
            <a:off x="5322991" y="5135271"/>
            <a:ext cx="263338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ja-JP" sz="1050" dirty="0" smtClean="0">
              <a:solidFill>
                <a:prstClr val="black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29047" name="正方形/長方形 86"/>
          <p:cNvSpPr>
            <a:spLocks noChangeArrowheads="1"/>
          </p:cNvSpPr>
          <p:nvPr/>
        </p:nvSpPr>
        <p:spPr bwMode="auto">
          <a:xfrm>
            <a:off x="5554001" y="1412777"/>
            <a:ext cx="3122463" cy="104451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（新システムのためのアイデア、解決に向けた基本となる新しい概念、など）</a:t>
            </a:r>
            <a:endParaRPr lang="en-US" altLang="ja-JP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0" name="Rectangle 6"/>
          <p:cNvSpPr>
            <a:spLocks noChangeArrowheads="1"/>
          </p:cNvSpPr>
          <p:nvPr/>
        </p:nvSpPr>
        <p:spPr bwMode="auto">
          <a:xfrm>
            <a:off x="782773" y="5382599"/>
            <a:ext cx="3881921" cy="1219643"/>
          </a:xfrm>
          <a:prstGeom prst="rect">
            <a:avLst/>
          </a:prstGeom>
          <a:solidFill>
            <a:srgbClr val="A9CDF5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1" name="Text Box 9"/>
          <p:cNvSpPr txBox="1">
            <a:spLocks noChangeArrowheads="1"/>
          </p:cNvSpPr>
          <p:nvPr/>
        </p:nvSpPr>
        <p:spPr bwMode="auto">
          <a:xfrm>
            <a:off x="899592" y="3228742"/>
            <a:ext cx="1558685" cy="34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問題を</a:t>
            </a:r>
            <a:r>
              <a:rPr lang="ja-JP" altLang="en-US" sz="1100" b="0" dirty="0">
                <a:solidFill>
                  <a:srgbClr val="0033CC"/>
                </a:solidFill>
                <a:latin typeface="Arial" charset="0"/>
                <a:cs typeface="Arial" charset="0"/>
              </a:rPr>
              <a:t>分析</a:t>
            </a: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する</a:t>
            </a:r>
            <a:r>
              <a:rPr lang="en-US" altLang="ja-JP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. </a:t>
            </a:r>
            <a:endParaRPr lang="en-US" altLang="ja-JP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3" name="Rectangle 14"/>
          <p:cNvSpPr>
            <a:spLocks noChangeArrowheads="1"/>
          </p:cNvSpPr>
          <p:nvPr/>
        </p:nvSpPr>
        <p:spPr bwMode="auto">
          <a:xfrm>
            <a:off x="796909" y="1133074"/>
            <a:ext cx="3867778" cy="2066692"/>
          </a:xfrm>
          <a:prstGeom prst="rect">
            <a:avLst/>
          </a:prstGeom>
          <a:solidFill>
            <a:srgbClr val="E0FCE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ja-JP" altLang="en-US" sz="10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5" name="テキスト ボックス 30"/>
          <p:cNvSpPr txBox="1">
            <a:spLocks noChangeArrowheads="1"/>
          </p:cNvSpPr>
          <p:nvPr/>
        </p:nvSpPr>
        <p:spPr bwMode="auto">
          <a:xfrm flipH="1">
            <a:off x="179512" y="6086664"/>
            <a:ext cx="6462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6" name="正方形/長方形 1"/>
          <p:cNvSpPr>
            <a:spLocks noChangeArrowheads="1"/>
          </p:cNvSpPr>
          <p:nvPr/>
        </p:nvSpPr>
        <p:spPr bwMode="auto">
          <a:xfrm>
            <a:off x="683568" y="5373216"/>
            <a:ext cx="32314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発端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の問題状況　（ユーザの具体的問題</a:t>
            </a: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）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8" name="正方形/長方形 3"/>
          <p:cNvSpPr>
            <a:spLocks noChangeArrowheads="1"/>
          </p:cNvSpPr>
          <p:nvPr/>
        </p:nvSpPr>
        <p:spPr bwMode="auto">
          <a:xfrm>
            <a:off x="782774" y="2330005"/>
            <a:ext cx="70083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現在の</a:t>
            </a:r>
            <a:endParaRPr lang="en-US" altLang="ja-JP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システム</a:t>
            </a:r>
            <a:endParaRPr lang="en-US" altLang="ja-JP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の理解</a:t>
            </a:r>
            <a:endParaRPr lang="ja-JP" altLang="en-US" sz="1100" b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59" name="正方形/長方形 4"/>
          <p:cNvSpPr>
            <a:spLocks noChangeArrowheads="1"/>
          </p:cNvSpPr>
          <p:nvPr/>
        </p:nvSpPr>
        <p:spPr bwMode="auto">
          <a:xfrm>
            <a:off x="747624" y="1268760"/>
            <a:ext cx="70083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理想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の</a:t>
            </a:r>
            <a:endParaRPr lang="en-US" altLang="ja-JP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システム</a:t>
            </a:r>
            <a:endParaRPr lang="en-US" altLang="ja-JP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>
                <a:solidFill>
                  <a:srgbClr val="000000"/>
                </a:solidFill>
                <a:latin typeface="Arial" charset="0"/>
                <a:cs typeface="Arial" charset="0"/>
              </a:rPr>
              <a:t>の理解</a:t>
            </a:r>
          </a:p>
        </p:txBody>
      </p:sp>
      <p:sp>
        <p:nvSpPr>
          <p:cNvPr id="129060" name="正方形/長方形 5"/>
          <p:cNvSpPr>
            <a:spLocks noChangeArrowheads="1"/>
          </p:cNvSpPr>
          <p:nvPr/>
        </p:nvSpPr>
        <p:spPr bwMode="auto">
          <a:xfrm>
            <a:off x="1328006" y="5084985"/>
            <a:ext cx="112723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問題を定義する</a:t>
            </a:r>
          </a:p>
        </p:txBody>
      </p:sp>
      <p:sp>
        <p:nvSpPr>
          <p:cNvPr id="155" name="正方形/長方形 56"/>
          <p:cNvSpPr>
            <a:spLocks noChangeArrowheads="1"/>
          </p:cNvSpPr>
          <p:nvPr/>
        </p:nvSpPr>
        <p:spPr bwMode="auto">
          <a:xfrm>
            <a:off x="1512514" y="2024844"/>
            <a:ext cx="3095490" cy="111435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solidFill>
                  <a:prstClr val="black"/>
                </a:solidFill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ja-JP" altLang="en-US" sz="1100" b="1" dirty="0">
                <a:solidFill>
                  <a:srgbClr val="000000"/>
                </a:solidFill>
                <a:latin typeface="+mn-ea"/>
                <a:ea typeface="+mn-ea"/>
                <a:cs typeface="Arial" charset="0"/>
              </a:rPr>
              <a:t>現在</a:t>
            </a:r>
            <a:r>
              <a:rPr lang="ja-JP" altLang="en-US" sz="1100" b="1" dirty="0" smtClean="0">
                <a:solidFill>
                  <a:srgbClr val="000000"/>
                </a:solidFill>
                <a:latin typeface="+mn-ea"/>
                <a:ea typeface="+mn-ea"/>
                <a:cs typeface="Arial" charset="0"/>
              </a:rPr>
              <a:t>のシステムの理解、</a:t>
            </a:r>
            <a:r>
              <a:rPr lang="ja-JP" altLang="en-US" sz="1100" b="1" dirty="0" smtClean="0">
                <a:solidFill>
                  <a:prstClr val="black"/>
                </a:solidFill>
                <a:latin typeface="+mn-ea"/>
                <a:ea typeface="+mn-ea"/>
                <a:cs typeface="Arial" panose="020B0604020202020204" pitchFamily="34" charset="0"/>
              </a:rPr>
              <a:t>現在のシステムのメカニズムなど）</a:t>
            </a:r>
            <a:endParaRPr lang="en-US" altLang="ja-JP" sz="1100" b="1" dirty="0" smtClean="0">
              <a:solidFill>
                <a:prstClr val="black"/>
              </a:solidFill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56" name="正方形/長方形 84"/>
          <p:cNvSpPr>
            <a:spLocks noChangeArrowheads="1"/>
          </p:cNvSpPr>
          <p:nvPr/>
        </p:nvSpPr>
        <p:spPr bwMode="auto">
          <a:xfrm>
            <a:off x="1476510" y="1174410"/>
            <a:ext cx="3071149" cy="77162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（理想のシステムの理解、目標への方向づけ。など）</a:t>
            </a:r>
            <a:endParaRPr lang="ja-JP" altLang="en-US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正方形/長方形 90"/>
          <p:cNvSpPr>
            <a:spLocks noChangeArrowheads="1"/>
          </p:cNvSpPr>
          <p:nvPr/>
        </p:nvSpPr>
        <p:spPr bwMode="auto">
          <a:xfrm>
            <a:off x="1079612" y="5634826"/>
            <a:ext cx="3492389" cy="92652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発端の問題状況、論文／事例などの意図、など）</a:t>
            </a: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66" name="テキスト ボックス 17"/>
          <p:cNvSpPr txBox="1">
            <a:spLocks noChangeArrowheads="1"/>
          </p:cNvSpPr>
          <p:nvPr/>
        </p:nvSpPr>
        <p:spPr bwMode="auto">
          <a:xfrm>
            <a:off x="351749" y="1855978"/>
            <a:ext cx="400110" cy="95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思考の世界</a:t>
            </a:r>
          </a:p>
        </p:txBody>
      </p:sp>
      <p:sp>
        <p:nvSpPr>
          <p:cNvPr id="129067" name="テキスト ボックス 92"/>
          <p:cNvSpPr txBox="1">
            <a:spLocks noChangeArrowheads="1"/>
          </p:cNvSpPr>
          <p:nvPr/>
        </p:nvSpPr>
        <p:spPr bwMode="auto">
          <a:xfrm>
            <a:off x="351749" y="4885973"/>
            <a:ext cx="400110" cy="95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現実の世界</a:t>
            </a:r>
          </a:p>
        </p:txBody>
      </p:sp>
      <p:sp>
        <p:nvSpPr>
          <p:cNvPr id="129070" name="テキスト ボックス 30"/>
          <p:cNvSpPr txBox="1">
            <a:spLocks noChangeArrowheads="1"/>
          </p:cNvSpPr>
          <p:nvPr/>
        </p:nvSpPr>
        <p:spPr bwMode="auto">
          <a:xfrm flipH="1">
            <a:off x="251520" y="3774341"/>
            <a:ext cx="6462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1" name="テキスト ボックス 30"/>
          <p:cNvSpPr txBox="1">
            <a:spLocks noChangeArrowheads="1"/>
          </p:cNvSpPr>
          <p:nvPr/>
        </p:nvSpPr>
        <p:spPr bwMode="auto">
          <a:xfrm flipH="1">
            <a:off x="253391" y="1358517"/>
            <a:ext cx="6462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2" name="テキスト ボックス 30"/>
          <p:cNvSpPr txBox="1">
            <a:spLocks noChangeArrowheads="1"/>
          </p:cNvSpPr>
          <p:nvPr/>
        </p:nvSpPr>
        <p:spPr bwMode="auto">
          <a:xfrm flipH="1">
            <a:off x="4799256" y="2457296"/>
            <a:ext cx="64620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73" name="テキスト ボックス 30"/>
          <p:cNvSpPr txBox="1">
            <a:spLocks noChangeArrowheads="1"/>
          </p:cNvSpPr>
          <p:nvPr/>
        </p:nvSpPr>
        <p:spPr bwMode="auto">
          <a:xfrm flipH="1">
            <a:off x="4770234" y="5782959"/>
            <a:ext cx="6462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30" name="テキスト ボックス 30"/>
          <p:cNvSpPr txBox="1">
            <a:spLocks noChangeArrowheads="1"/>
          </p:cNvSpPr>
          <p:nvPr/>
        </p:nvSpPr>
        <p:spPr bwMode="auto">
          <a:xfrm flipH="1">
            <a:off x="4724187" y="3825045"/>
            <a:ext cx="6032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第</a:t>
            </a:r>
            <a:r>
              <a:rPr lang="en-US" altLang="ja-JP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箱</a:t>
            </a:r>
            <a:endParaRPr lang="ja-JP" altLang="en-US" sz="1100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正方形/長方形 4"/>
          <p:cNvSpPr>
            <a:spLocks noChangeArrowheads="1"/>
          </p:cNvSpPr>
          <p:nvPr/>
        </p:nvSpPr>
        <p:spPr bwMode="auto">
          <a:xfrm>
            <a:off x="5684711" y="308555"/>
            <a:ext cx="2831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ja-JP" altLang="en-US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論文／事例の出典</a:t>
            </a:r>
            <a:r>
              <a:rPr lang="en-US" altLang="ja-JP" sz="1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endParaRPr lang="pl-PL" altLang="ja-JP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96909" y="3480769"/>
            <a:ext cx="3867786" cy="1576649"/>
          </a:xfrm>
          <a:prstGeom prst="rect">
            <a:avLst/>
          </a:prstGeom>
          <a:solidFill>
            <a:srgbClr val="B9E5F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technologii</a:t>
            </a:r>
            <a:endParaRPr lang="ja-JP" alt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正方形/長方形 2"/>
          <p:cNvSpPr>
            <a:spLocks noChangeArrowheads="1"/>
          </p:cNvSpPr>
          <p:nvPr/>
        </p:nvSpPr>
        <p:spPr bwMode="auto">
          <a:xfrm>
            <a:off x="794639" y="3537012"/>
            <a:ext cx="32995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書き出した問題（適切に定義された具体的問題）</a:t>
            </a:r>
            <a:endParaRPr lang="ja-JP" altLang="en-US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1"/>
          <p:cNvSpPr>
            <a:spLocks noChangeArrowheads="1"/>
          </p:cNvSpPr>
          <p:nvPr/>
        </p:nvSpPr>
        <p:spPr bwMode="auto">
          <a:xfrm>
            <a:off x="1079612" y="3789040"/>
            <a:ext cx="3430741" cy="117566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課題宣言文、しようとしていること</a:t>
            </a: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ja-JP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根本原因、問題の難しさの中核</a:t>
            </a: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9054" name="AutoShape 24"/>
          <p:cNvSpPr>
            <a:spLocks noChangeArrowheads="1"/>
          </p:cNvSpPr>
          <p:nvPr/>
        </p:nvSpPr>
        <p:spPr bwMode="auto">
          <a:xfrm>
            <a:off x="3036461" y="3140968"/>
            <a:ext cx="493556" cy="339801"/>
          </a:xfrm>
          <a:prstGeom prst="upArrow">
            <a:avLst>
              <a:gd name="adj1" fmla="val 38463"/>
              <a:gd name="adj2" fmla="val 60981"/>
            </a:avLst>
          </a:prstGeom>
          <a:solidFill>
            <a:srgbClr val="9DD1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9065" name="AutoShape 11"/>
          <p:cNvSpPr>
            <a:spLocks noChangeArrowheads="1"/>
          </p:cNvSpPr>
          <p:nvPr/>
        </p:nvSpPr>
        <p:spPr bwMode="auto">
          <a:xfrm>
            <a:off x="3070384" y="4941168"/>
            <a:ext cx="447762" cy="441431"/>
          </a:xfrm>
          <a:prstGeom prst="upArrow">
            <a:avLst>
              <a:gd name="adj1" fmla="val 38463"/>
              <a:gd name="adj2" fmla="val 84134"/>
            </a:avLst>
          </a:prstGeom>
          <a:solidFill>
            <a:srgbClr val="9DD1F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000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正方形/長方形 88"/>
          <p:cNvSpPr>
            <a:spLocks noChangeArrowheads="1"/>
          </p:cNvSpPr>
          <p:nvPr/>
        </p:nvSpPr>
        <p:spPr bwMode="auto">
          <a:xfrm>
            <a:off x="5554001" y="3150550"/>
            <a:ext cx="3172031" cy="157343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（概念的解決策、作り上げた解決策案、解決策の提案、など）</a:t>
            </a:r>
            <a:endParaRPr lang="en-US" altLang="ja-JP" sz="11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正方形/長方形 90"/>
          <p:cNvSpPr>
            <a:spLocks noChangeArrowheads="1"/>
          </p:cNvSpPr>
          <p:nvPr/>
        </p:nvSpPr>
        <p:spPr bwMode="auto">
          <a:xfrm>
            <a:off x="5659068" y="5363634"/>
            <a:ext cx="3066964" cy="1127601"/>
          </a:xfrm>
          <a:prstGeom prst="rect">
            <a:avLst/>
          </a:prstGeom>
          <a:solidFill>
            <a:srgbClr val="FEECE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" name="正方形/長方形 90"/>
          <p:cNvSpPr>
            <a:spLocks noChangeArrowheads="1"/>
          </p:cNvSpPr>
          <p:nvPr/>
        </p:nvSpPr>
        <p:spPr bwMode="auto">
          <a:xfrm>
            <a:off x="5659068" y="5363634"/>
            <a:ext cx="3020816" cy="72303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（実現した解決</a:t>
            </a:r>
            <a:r>
              <a:rPr lang="ja-JP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策、解決</a:t>
            </a: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策</a:t>
            </a:r>
            <a:r>
              <a:rPr lang="ja-JP" altLang="en-US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実現のため</a:t>
            </a: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の活動、など）</a:t>
            </a: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正方形/長方形 90"/>
          <p:cNvSpPr>
            <a:spLocks noChangeArrowheads="1"/>
          </p:cNvSpPr>
          <p:nvPr/>
        </p:nvSpPr>
        <p:spPr bwMode="auto">
          <a:xfrm>
            <a:off x="5760133" y="6097973"/>
            <a:ext cx="2916332" cy="34759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（今後するべき実現活動など）</a:t>
            </a:r>
            <a:endParaRPr lang="en-US" altLang="ja-JP" sz="1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10"/>
          <p:cNvSpPr>
            <a:spLocks noChangeArrowheads="1"/>
          </p:cNvSpPr>
          <p:nvPr/>
        </p:nvSpPr>
        <p:spPr bwMode="auto">
          <a:xfrm>
            <a:off x="5463051" y="5104815"/>
            <a:ext cx="3141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実現した解決策</a:t>
            </a:r>
          </a:p>
        </p:txBody>
      </p:sp>
    </p:spTree>
    <p:extLst>
      <p:ext uri="{BB962C8B-B14F-4D97-AF65-F5344CB8AC3E}">
        <p14:creationId xmlns:p14="http://schemas.microsoft.com/office/powerpoint/2010/main" val="31875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278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Toru Nakagawa</dc:creator>
  <cp:lastModifiedBy>Toru Nakagawa</cp:lastModifiedBy>
  <cp:revision>3</cp:revision>
  <dcterms:created xsi:type="dcterms:W3CDTF">2016-12-17T08:13:23Z</dcterms:created>
  <dcterms:modified xsi:type="dcterms:W3CDTF">2016-12-24T16:17:06Z</dcterms:modified>
</cp:coreProperties>
</file>